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7" r:id="rId19"/>
    <p:sldId id="278" r:id="rId20"/>
    <p:sldId id="305" r:id="rId21"/>
    <p:sldId id="279" r:id="rId22"/>
    <p:sldId id="280" r:id="rId23"/>
    <p:sldId id="281" r:id="rId24"/>
    <p:sldId id="282" r:id="rId25"/>
    <p:sldId id="283" r:id="rId26"/>
    <p:sldId id="284" r:id="rId27"/>
    <p:sldId id="300" r:id="rId28"/>
    <p:sldId id="29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302" r:id="rId44"/>
    <p:sldId id="303" r:id="rId45"/>
    <p:sldId id="304" r:id="rId4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7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82"/>
    </p:cViewPr>
  </p:sorterViewPr>
  <p:notesViewPr>
    <p:cSldViewPr snapToGrid="0">
      <p:cViewPr varScale="1">
        <p:scale>
          <a:sx n="54" d="100"/>
          <a:sy n="54" d="100"/>
        </p:scale>
        <p:origin x="-10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zh-TW" altLang="zh-TW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TW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045952-F33F-47B0-BEE2-E84D80A9A14F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434116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09C9F6-FAE5-4DC6-82C5-27815C564C7B}" type="slidenum">
              <a:rPr lang="en-GB" altLang="zh-TW"/>
              <a:pPr eaLnBrk="1" hangingPunct="1"/>
              <a:t>1</a:t>
            </a:fld>
            <a:endParaRPr lang="en-GB" altLang="zh-TW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006B9C-8BEE-4B7A-BE7F-3AFB4DB0119D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446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5CEA2DC-03F5-4110-A7F5-3761C3CADE97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35453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25B5D2D-CA99-4C99-9521-368ECD5EB925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84187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606F9D4-91F3-4CBA-B646-FC959FC1C5C9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00499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B5919DD-6BE1-4A47-96A6-B488BA63219B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4011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128CD9F-FAE2-4EAE-83FF-7BE362695971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18170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16CE7E1-5C61-4B5B-9B19-6FF0B4358191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32059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BABB4C0-4552-4198-BB89-75C876A107F5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55994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7726B87-0B02-4B5F-9788-0B24417A37BF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340333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FDAC16F-271D-40BA-A12C-0438AEBD3D9D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76622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591F997-F791-4FC7-8A11-834A2213FBEC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65273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BEE7C044-3DFF-42D2-A254-7268D2074189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132342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7AB33F2-4532-4573-9687-946044B29098}" type="slidenum">
              <a:rPr lang="en-GB" altLang="zh-TW"/>
              <a:pPr/>
              <a:t>‹#›</a:t>
            </a:fld>
            <a:endParaRPr lang="en-GB" altLang="zh-TW"/>
          </a:p>
        </p:txBody>
      </p:sp>
    </p:spTree>
    <p:extLst>
      <p:ext uri="{BB962C8B-B14F-4D97-AF65-F5344CB8AC3E}">
        <p14:creationId xmlns:p14="http://schemas.microsoft.com/office/powerpoint/2010/main" val="277047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9835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4035" y="36607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7097" y="1809205"/>
            <a:ext cx="6609806" cy="4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TW" dirty="0" smtClean="0"/>
              <a:t>Click to edit Master text styles</a:t>
            </a:r>
          </a:p>
          <a:p>
            <a:pPr lvl="1"/>
            <a:r>
              <a:rPr lang="en-GB" altLang="zh-TW" dirty="0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u="none">
          <a:solidFill>
            <a:schemeClr val="tx2">
              <a:lumMod val="50000"/>
            </a:schemeClr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ct val="0"/>
        </a:spcAft>
        <a:buChar char="•"/>
        <a:defRPr sz="3600">
          <a:solidFill>
            <a:srgbClr val="000000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ts val="0"/>
        </a:spcBef>
        <a:spcAft>
          <a:spcPct val="0"/>
        </a:spcAft>
        <a:buChar char="–"/>
        <a:defRPr sz="3600">
          <a:solidFill>
            <a:srgbClr val="000000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law.moj.gov.tw/LawClass/LawContent.aspx?pcode=C0000008" TargetMode="External"/><Relationship Id="rId2" Type="http://schemas.openxmlformats.org/officeDocument/2006/relationships/hyperlink" Target="http://www.fda.gov.tw/TC/index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newsbeat/1000436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6043" y="1246878"/>
            <a:ext cx="7772400" cy="1143000"/>
          </a:xfrm>
        </p:spPr>
        <p:txBody>
          <a:bodyPr/>
          <a:lstStyle/>
          <a:p>
            <a:pPr algn="ctr" eaLnBrk="1" hangingPunct="1"/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108</a:t>
            </a: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藥物</a:t>
            </a: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濫用</a:t>
            </a:r>
            <a: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</a:t>
            </a:r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制問卷 </a:t>
            </a:r>
            <a:r>
              <a:rPr lang="en-US" altLang="zh-TW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國中版</a:t>
            </a:r>
            <a:r>
              <a:rPr lang="en-US" altLang="zh-TW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GB" altLang="zh-TW" sz="44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4852" y="2648295"/>
            <a:ext cx="6400800" cy="1752600"/>
          </a:xfrm>
        </p:spPr>
        <p:txBody>
          <a:bodyPr/>
          <a:lstStyle/>
          <a:p>
            <a:r>
              <a:rPr lang="zh-TW" altLang="en-US" sz="3600" dirty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知識題解答</a:t>
            </a:r>
            <a:r>
              <a:rPr lang="zh-TW" altLang="en-US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lang="en-US" altLang="zh-TW" sz="3600" dirty="0" smtClean="0">
              <a:solidFill>
                <a:srgbClr val="F4748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r>
              <a:rPr lang="en-US" altLang="zh-TW" sz="3600" dirty="0" smtClean="0">
                <a:solidFill>
                  <a:srgbClr val="F4748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>
              <a:solidFill>
                <a:srgbClr val="F4748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8285" y="36607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53.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4527" y="1393580"/>
            <a:ext cx="7547955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zh-TW" dirty="0"/>
              <a:t>有關</a:t>
            </a:r>
            <a:r>
              <a:rPr lang="zh-TW" altLang="zh-TW" sz="4400" b="1" dirty="0"/>
              <a:t>非法藥物</a:t>
            </a:r>
            <a:r>
              <a:rPr lang="zh-TW" altLang="zh-TW" dirty="0"/>
              <a:t>使用相關刑責，持有、吸食、分享、製造、運輸、販售者均需負相關刑責，其中又以製造、運輸和販賣者的刑責特別嚴重。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43" b="56667" l="3393" r="35000">
                        <a14:foregroundMark x1="12857" y1="7619" x2="19107" y2="32619"/>
                        <a14:foregroundMark x1="24107" y1="10238" x2="28036" y2="26429"/>
                        <a14:foregroundMark x1="10179" y1="7381" x2="9107" y2="19524"/>
                        <a14:foregroundMark x1="10893" y1="8571" x2="28750" y2="11667"/>
                        <a14:foregroundMark x1="12679" y1="10952" x2="11071" y2="30714"/>
                        <a14:foregroundMark x1="22321" y1="19524" x2="26964" y2="26429"/>
                        <a14:foregroundMark x1="16250" y1="18810" x2="26250" y2="23095"/>
                        <a14:foregroundMark x1="16429" y1="8095" x2="26250" y2="7381"/>
                        <a14:foregroundMark x1="18929" y1="7857" x2="23750" y2="7143"/>
                        <a14:foregroundMark x1="16250" y1="7857" x2="20893" y2="6905"/>
                        <a14:foregroundMark x1="7857" y1="22619" x2="8571" y2="27857"/>
                        <a14:foregroundMark x1="11250" y1="30476" x2="15179" y2="29762"/>
                        <a14:foregroundMark x1="12500" y1="25952" x2="26250" y2="25714"/>
                        <a14:foregroundMark x1="29286" y1="7381" x2="29286" y2="1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703" b="42500"/>
          <a:stretch/>
        </p:blipFill>
        <p:spPr bwMode="auto">
          <a:xfrm rot="953162">
            <a:off x="5792832" y="3080988"/>
            <a:ext cx="3034686" cy="3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7760" y="-131227"/>
            <a:ext cx="8229600" cy="1143000"/>
          </a:xfrm>
        </p:spPr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53.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9179" y="814595"/>
            <a:ext cx="8341893" cy="4108269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2800" u="sng" dirty="0">
                <a:solidFill>
                  <a:prstClr val="black"/>
                </a:solidFill>
              </a:rPr>
              <a:t>毒品危害防制條例</a:t>
            </a:r>
            <a:r>
              <a:rPr lang="zh-TW" altLang="en-US" sz="2800" b="1" dirty="0">
                <a:solidFill>
                  <a:prstClr val="black"/>
                </a:solidFill>
              </a:rPr>
              <a:t>，</a:t>
            </a:r>
            <a:r>
              <a:rPr lang="zh-TW" altLang="en-US" sz="2800" dirty="0">
                <a:solidFill>
                  <a:prstClr val="black"/>
                </a:solidFill>
              </a:rPr>
              <a:t>以二級毒品為例</a:t>
            </a:r>
            <a:r>
              <a:rPr lang="en-US" altLang="zh-TW" sz="2800" dirty="0">
                <a:solidFill>
                  <a:prstClr val="black"/>
                </a:solidFill>
              </a:rPr>
              <a:t>:</a:t>
            </a:r>
            <a:endParaRPr lang="zh-TW" altLang="en-US" sz="2800" dirty="0">
              <a:solidFill>
                <a:prstClr val="black"/>
              </a:solidFill>
            </a:endParaRPr>
          </a:p>
          <a:p>
            <a:endParaRPr lang="zh-TW" altLang="en-US" sz="2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39870"/>
              </p:ext>
            </p:extLst>
          </p:nvPr>
        </p:nvGraphicFramePr>
        <p:xfrm>
          <a:off x="272714" y="1397000"/>
          <a:ext cx="8614613" cy="445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0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製造</a:t>
                      </a:r>
                      <a:endParaRPr lang="en-US" altLang="zh-TW" sz="2800" b="1" dirty="0" smtClean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運輸</a:t>
                      </a:r>
                      <a:endParaRPr lang="en-US" altLang="zh-TW" sz="2800" b="1" dirty="0" smtClean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販賣</a:t>
                      </a:r>
                      <a:endParaRPr lang="zh-TW" altLang="en-US" sz="2800" b="1" dirty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意圖販賣</a:t>
                      </a:r>
                      <a:endParaRPr lang="en-US" altLang="zh-TW" sz="2000" b="0" dirty="0" smtClean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而持有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以強暴、脅迫、欺瞞或其他非法之方法使人施用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引誘</a:t>
                      </a:r>
                      <a:endParaRPr lang="en-US" altLang="zh-TW" sz="2000" b="0" dirty="0" smtClean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他人</a:t>
                      </a:r>
                      <a:endParaRPr lang="en-US" altLang="zh-TW" sz="2000" b="0" dirty="0" smtClean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施用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轉讓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施用</a:t>
                      </a:r>
                      <a:endParaRPr lang="zh-TW" altLang="en-US" sz="2800" b="1" dirty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持有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處無期徒刑或七年以上有期徒刑，得併 科新臺幣一千萬元以下罰金。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處五年以上有期徒刑，得併科新臺幣五百 萬元以下罰金。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處無期徒刑或七年以上有期徒刑，得 併科新臺幣七百萬元以下罰金。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處一年以上七年以下有期徒刑，得併科新臺 幣一百萬元以下罰金。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處六月以上五年以下有期徒刑，得併科新臺幣七十萬 元以下罰金。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處三年以下有期徒刑。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b="0" dirty="0" smtClean="0">
                          <a:solidFill>
                            <a:srgbClr val="000000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</a:rPr>
                        <a:t>處二年以下有期徒刑、拘役或新臺幣三萬元以下罰金 。</a:t>
                      </a:r>
                      <a:endParaRPr lang="zh-TW" altLang="en-US" sz="2000" b="0" dirty="0">
                        <a:solidFill>
                          <a:srgbClr val="000000"/>
                        </a:solidFill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54.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長期吸食安非他命，會有耐藥性，但可憑意志力戒除。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068677" y="2966764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54.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4189" y="1809205"/>
            <a:ext cx="7652085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dirty="0" smtClean="0"/>
              <a:t>        許多</a:t>
            </a:r>
            <a:r>
              <a:rPr lang="zh-TW" altLang="en-US" dirty="0"/>
              <a:t>非法藥物容易使人上癮，長期使用會產生耐藥性及心理、生理依賴性，僅靠意志力而戒除成功的機率很低，因此</a:t>
            </a:r>
            <a:r>
              <a:rPr lang="zh-TW" altLang="en-US" sz="4000" b="1" dirty="0"/>
              <a:t>連一次都不能嘗試。</a:t>
            </a:r>
            <a:endParaRPr lang="zh-TW" altLang="en-US" b="1" dirty="0"/>
          </a:p>
          <a:p>
            <a:pPr algn="just"/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58">
            <a:off x="13991" y="4150660"/>
            <a:ext cx="2754905" cy="241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4526" y="499082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55.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4717" y="1809205"/>
            <a:ext cx="7544390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/>
              <a:t>如果多結交使用</a:t>
            </a:r>
            <a:r>
              <a:rPr lang="zh-TW" altLang="zh-TW" sz="4400" b="1" dirty="0"/>
              <a:t>非法藥物</a:t>
            </a:r>
            <a:r>
              <a:rPr lang="zh-TW" altLang="zh-TW" dirty="0"/>
              <a:t>的朋友，會增加自己使用非法藥物的機會。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43" b="56667" l="3393" r="35000">
                        <a14:foregroundMark x1="12857" y1="7619" x2="19107" y2="32619"/>
                        <a14:foregroundMark x1="24107" y1="10238" x2="28036" y2="26429"/>
                        <a14:foregroundMark x1="10179" y1="7381" x2="9107" y2="19524"/>
                        <a14:foregroundMark x1="10893" y1="8571" x2="28750" y2="11667"/>
                        <a14:foregroundMark x1="12679" y1="10952" x2="11071" y2="30714"/>
                        <a14:foregroundMark x1="22321" y1="19524" x2="26964" y2="26429"/>
                        <a14:foregroundMark x1="16250" y1="18810" x2="26250" y2="23095"/>
                        <a14:foregroundMark x1="16429" y1="8095" x2="26250" y2="7381"/>
                        <a14:foregroundMark x1="18929" y1="7857" x2="23750" y2="7143"/>
                        <a14:foregroundMark x1="16250" y1="7857" x2="20893" y2="6905"/>
                        <a14:foregroundMark x1="7857" y1="22619" x2="8571" y2="27857"/>
                        <a14:foregroundMark x1="11250" y1="30476" x2="15179" y2="29762"/>
                        <a14:foregroundMark x1="12500" y1="25952" x2="26250" y2="25714"/>
                        <a14:foregroundMark x1="29286" y1="7381" x2="29286" y2="1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703" b="42500"/>
          <a:stretch/>
        </p:blipFill>
        <p:spPr bwMode="auto">
          <a:xfrm rot="953162">
            <a:off x="5659828" y="2848231"/>
            <a:ext cx="3034686" cy="3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56.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097" y="1809205"/>
            <a:ext cx="6546867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安非他命是屬於中樞神經抑制劑的非法藥物，會讓人睏倦昏睡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068677" y="2966764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1931" y="125446"/>
            <a:ext cx="8229600" cy="1143000"/>
          </a:xfrm>
        </p:spPr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56.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5222" y="1183563"/>
            <a:ext cx="8277725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000" dirty="0"/>
              <a:t>安非他命</a:t>
            </a:r>
            <a:r>
              <a:rPr lang="en-US" altLang="zh-TW" sz="1600" dirty="0"/>
              <a:t>Amphetamine</a:t>
            </a:r>
            <a:r>
              <a:rPr lang="zh-TW" altLang="en-US" sz="3000" dirty="0"/>
              <a:t>，或甲基安非他</a:t>
            </a:r>
            <a:r>
              <a:rPr lang="en-US" altLang="zh-TW" sz="3000" dirty="0"/>
              <a:t> </a:t>
            </a:r>
            <a:r>
              <a:rPr lang="zh-TW" altLang="en-US" sz="3000" dirty="0"/>
              <a:t>命</a:t>
            </a:r>
            <a:r>
              <a:rPr lang="en-US" altLang="zh-TW" sz="3000" dirty="0"/>
              <a:t> </a:t>
            </a:r>
            <a:r>
              <a:rPr lang="en-US" altLang="zh-TW" sz="1600" dirty="0" smtClean="0"/>
              <a:t>Methamphetamine</a:t>
            </a:r>
            <a:endParaRPr lang="en-US" altLang="zh-TW" sz="3000" dirty="0" smtClean="0"/>
          </a:p>
          <a:p>
            <a:pPr marL="0" indent="0">
              <a:buNone/>
            </a:pPr>
            <a:endParaRPr lang="en-US" altLang="zh-TW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3000" b="1" dirty="0" smtClean="0">
                <a:solidFill>
                  <a:srgbClr val="FF0000"/>
                </a:solidFill>
              </a:rPr>
              <a:t>中樞神經興奮劑</a:t>
            </a:r>
            <a:r>
              <a:rPr lang="zh-TW" altLang="en-US" sz="3000" dirty="0" smtClean="0"/>
              <a:t>的第二</a:t>
            </a:r>
            <a:r>
              <a:rPr lang="zh-TW" altLang="en-US" sz="3000" dirty="0"/>
              <a:t>級</a:t>
            </a:r>
            <a:r>
              <a:rPr lang="zh-TW" altLang="en-US" sz="3000" dirty="0" smtClean="0"/>
              <a:t>毒品。</a:t>
            </a:r>
            <a:endParaRPr lang="en-US" altLang="zh-TW" sz="30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3000" b="1" dirty="0" smtClean="0"/>
              <a:t>初</a:t>
            </a:r>
            <a:r>
              <a:rPr lang="zh-TW" altLang="en-US" sz="3000" b="1" dirty="0"/>
              <a:t>用</a:t>
            </a:r>
            <a:r>
              <a:rPr lang="zh-TW" altLang="en-US" sz="2400" dirty="0"/>
              <a:t>時會有提神、振奮、欣快感、自信、滿足感；多次使用後，前述感覺會逐漸縮短或消失</a:t>
            </a:r>
            <a:r>
              <a:rPr lang="zh-TW" altLang="en-US" sz="2400" dirty="0" smtClean="0"/>
              <a:t>，不用</a:t>
            </a:r>
            <a:r>
              <a:rPr lang="zh-TW" altLang="en-US" sz="2400" dirty="0"/>
              <a:t>時會感覺無力、沮喪、情緒低落而致使用量及頻次日增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3000" b="1" dirty="0" smtClean="0"/>
              <a:t>長期</a:t>
            </a:r>
            <a:r>
              <a:rPr lang="zh-TW" altLang="en-US" sz="3000" b="1" dirty="0"/>
              <a:t>使用</a:t>
            </a:r>
            <a:r>
              <a:rPr lang="zh-TW" altLang="en-US" sz="2400" dirty="0"/>
              <a:t>會造成如妄想型精神分裂症之安非他命精神疾病，症狀包括猜忌、多疑、妄想、情緒不穩、易怒、視幻覺、聽幻覺、觸幻覺、強迫或重覆性的行為及睡眠障礙等，亦常伴有自殘、暴力攻擊行為等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en-US" sz="3000" b="1" dirty="0" smtClean="0"/>
              <a:t>停</a:t>
            </a:r>
            <a:r>
              <a:rPr lang="zh-TW" altLang="en-US" sz="3000" b="1" dirty="0"/>
              <a:t>用之戒斷症狀</a:t>
            </a:r>
            <a:r>
              <a:rPr lang="zh-TW" altLang="en-US" sz="2400" dirty="0"/>
              <a:t>包括疲倦、沮喪、焦慮、易怒、全身無力，嚴重者甚至出現自殺或暴力攻擊行為。</a:t>
            </a:r>
            <a:endParaRPr lang="zh-TW" altLang="en-US" sz="2400" b="1" dirty="0">
              <a:latin typeface="+mn-ea"/>
            </a:endParaRP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57.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生活如果有目標、對未來有規劃，比較不會使用非法藥物。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43" b="56667" l="3393" r="35000">
                        <a14:foregroundMark x1="12857" y1="7619" x2="19107" y2="32619"/>
                        <a14:foregroundMark x1="24107" y1="10238" x2="28036" y2="26429"/>
                        <a14:foregroundMark x1="10179" y1="7381" x2="9107" y2="19524"/>
                        <a14:foregroundMark x1="10893" y1="8571" x2="28750" y2="11667"/>
                        <a14:foregroundMark x1="12679" y1="10952" x2="11071" y2="30714"/>
                        <a14:foregroundMark x1="22321" y1="19524" x2="26964" y2="26429"/>
                        <a14:foregroundMark x1="16250" y1="18810" x2="26250" y2="23095"/>
                        <a14:foregroundMark x1="16429" y1="8095" x2="26250" y2="7381"/>
                        <a14:foregroundMark x1="18929" y1="7857" x2="23750" y2="7143"/>
                        <a14:foregroundMark x1="16250" y1="7857" x2="20893" y2="6905"/>
                        <a14:foregroundMark x1="7857" y1="22619" x2="8571" y2="27857"/>
                        <a14:foregroundMark x1="11250" y1="30476" x2="15179" y2="29762"/>
                        <a14:foregroundMark x1="12500" y1="25952" x2="26250" y2="25714"/>
                        <a14:foregroundMark x1="29286" y1="7381" x2="29286" y2="1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703" b="42500"/>
          <a:stretch/>
        </p:blipFill>
        <p:spPr bwMode="auto">
          <a:xfrm rot="953162">
            <a:off x="5659828" y="2848231"/>
            <a:ext cx="3034686" cy="3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58.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096" y="1809205"/>
            <a:ext cx="7211886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/>
              <a:t>使用</a:t>
            </a:r>
            <a:r>
              <a:rPr lang="zh-TW" altLang="zh-TW" sz="4400" b="1" dirty="0"/>
              <a:t>非法</a:t>
            </a:r>
            <a:r>
              <a:rPr lang="zh-TW" altLang="zh-TW" sz="4400" b="1" dirty="0" smtClean="0"/>
              <a:t>藥物</a:t>
            </a:r>
            <a:r>
              <a:rPr lang="zh-TW" altLang="zh-TW" dirty="0" smtClean="0"/>
              <a:t>最主要</a:t>
            </a:r>
            <a:r>
              <a:rPr lang="zh-TW" altLang="zh-TW" dirty="0"/>
              <a:t>是導致身體消化系統功能的嚴重傷害。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068677" y="2966764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57" y="173573"/>
            <a:ext cx="8229600" cy="1143000"/>
          </a:xfrm>
        </p:spPr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58.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5221" y="1199605"/>
            <a:ext cx="8213558" cy="4735974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2800" dirty="0" smtClean="0"/>
              <a:t>        </a:t>
            </a:r>
            <a:r>
              <a:rPr lang="zh-TW" altLang="en-US" sz="3200" b="1" dirty="0" smtClean="0"/>
              <a:t>非法藥物會</a:t>
            </a:r>
            <a:r>
              <a:rPr lang="zh-TW" altLang="en-US" sz="3200" b="1" dirty="0"/>
              <a:t>對腦中樞神經造成影響</a:t>
            </a:r>
            <a:r>
              <a:rPr lang="zh-TW" altLang="en-US" sz="2800" dirty="0"/>
              <a:t>，吸毒</a:t>
            </a:r>
            <a:r>
              <a:rPr lang="zh-TW" altLang="en-US" sz="2800" dirty="0" smtClean="0"/>
              <a:t>者為</a:t>
            </a:r>
            <a:r>
              <a:rPr lang="zh-TW" altLang="en-US" sz="2800" dirty="0"/>
              <a:t>達到預期的效果，往往需要反覆增加使用量</a:t>
            </a:r>
            <a:r>
              <a:rPr lang="zh-TW" altLang="en-US" sz="2800" dirty="0" smtClean="0"/>
              <a:t>，在</a:t>
            </a:r>
            <a:r>
              <a:rPr lang="zh-TW" altLang="en-US" sz="2800" dirty="0"/>
              <a:t>不知不覺的情況下過量使用，</a:t>
            </a:r>
            <a:r>
              <a:rPr lang="zh-TW" altLang="en-US" sz="2800" dirty="0" smtClean="0"/>
              <a:t>造成中毒</a:t>
            </a:r>
            <a:r>
              <a:rPr lang="zh-TW" altLang="en-US" sz="2800" dirty="0"/>
              <a:t>現象，</a:t>
            </a:r>
            <a:r>
              <a:rPr lang="zh-TW" altLang="en-US" sz="2800" dirty="0" smtClean="0"/>
              <a:t>依賴非法藥物。</a:t>
            </a:r>
            <a:r>
              <a:rPr lang="zh-TW" altLang="en-US" sz="2800" dirty="0"/>
              <a:t>一但終止或減少</a:t>
            </a:r>
            <a:r>
              <a:rPr lang="zh-TW" altLang="en-US" sz="2800" dirty="0" smtClean="0"/>
              <a:t>使用非法藥物，身體會</a:t>
            </a:r>
            <a:r>
              <a:rPr lang="zh-TW" altLang="en-US" sz="2800" dirty="0"/>
              <a:t>產生流淚、打哈欠、嘔 吐、腹痛</a:t>
            </a:r>
            <a:r>
              <a:rPr lang="zh-TW" altLang="en-US" sz="2800" dirty="0" smtClean="0"/>
              <a:t>、痙攣</a:t>
            </a:r>
            <a:r>
              <a:rPr lang="zh-TW" altLang="en-US" sz="2800" dirty="0"/>
              <a:t>、焦躁不安及強烈渴求</a:t>
            </a:r>
            <a:r>
              <a:rPr lang="zh-TW" altLang="en-US" sz="2800" dirty="0" smtClean="0"/>
              <a:t>藥物</a:t>
            </a:r>
            <a:r>
              <a:rPr lang="zh-TW" altLang="en-US" sz="2800" dirty="0"/>
              <a:t>等戒斷症狀</a:t>
            </a:r>
            <a:r>
              <a:rPr lang="zh-TW" altLang="en-US" sz="2800" dirty="0" smtClean="0"/>
              <a:t>。吸毒</a:t>
            </a:r>
            <a:r>
              <a:rPr lang="zh-TW" altLang="en-US" sz="2800" dirty="0"/>
              <a:t>成癮者在持續</a:t>
            </a:r>
            <a:r>
              <a:rPr lang="zh-TW" altLang="en-US" sz="2800" dirty="0" smtClean="0"/>
              <a:t>使用非法藥物的</a:t>
            </a:r>
            <a:r>
              <a:rPr lang="zh-TW" altLang="en-US" sz="2800" dirty="0"/>
              <a:t>情況下，極難戒絕</a:t>
            </a:r>
            <a:r>
              <a:rPr lang="zh-TW" altLang="en-US" sz="2800" dirty="0" smtClean="0"/>
              <a:t>，終其一生</a:t>
            </a:r>
            <a:r>
              <a:rPr lang="zh-TW" altLang="en-US" sz="2800" dirty="0"/>
              <a:t>難以</a:t>
            </a:r>
            <a:r>
              <a:rPr lang="zh-TW" altLang="en-US" sz="2800" dirty="0" smtClean="0"/>
              <a:t>擺脫非法藥物的</a:t>
            </a:r>
            <a:r>
              <a:rPr lang="zh-TW" altLang="en-US" sz="2800" dirty="0"/>
              <a:t>束縛。</a:t>
            </a:r>
            <a:r>
              <a:rPr lang="zh-TW" altLang="en-US" sz="2800" dirty="0" smtClean="0"/>
              <a:t>除了影響個人</a:t>
            </a:r>
            <a:r>
              <a:rPr lang="zh-TW" altLang="en-US" sz="2800" dirty="0"/>
              <a:t>健康外，還會面臨失業、求職不易、</a:t>
            </a:r>
            <a:r>
              <a:rPr lang="zh-TW" altLang="en-US" sz="2800" dirty="0" smtClean="0"/>
              <a:t>朋友疏</a:t>
            </a:r>
            <a:r>
              <a:rPr lang="zh-TW" altLang="en-US" sz="2800" dirty="0"/>
              <a:t>離、婚姻破裂、家庭破碎、自尊受創，而</a:t>
            </a:r>
            <a:r>
              <a:rPr lang="zh-TW" altLang="en-US" sz="2800" dirty="0" smtClean="0"/>
              <a:t>無法</a:t>
            </a:r>
            <a:r>
              <a:rPr lang="zh-TW" altLang="en-US" sz="2800" dirty="0"/>
              <a:t>適應社會，甚至不惜以暴力或偷竊等不正當</a:t>
            </a:r>
            <a:r>
              <a:rPr lang="zh-TW" altLang="en-US" sz="2800" dirty="0" smtClean="0"/>
              <a:t>的手段</a:t>
            </a:r>
            <a:r>
              <a:rPr lang="zh-TW" altLang="en-US" sz="2800" dirty="0"/>
              <a:t>謀財，以設法</a:t>
            </a:r>
            <a:r>
              <a:rPr lang="zh-TW" altLang="en-US" sz="2800" dirty="0" smtClean="0"/>
              <a:t>取得非法藥物，</a:t>
            </a:r>
            <a:r>
              <a:rPr lang="zh-TW" altLang="en-US" sz="2800" dirty="0"/>
              <a:t>造成嚴重的</a:t>
            </a:r>
            <a:r>
              <a:rPr lang="zh-TW" altLang="en-US" sz="2800" dirty="0" smtClean="0"/>
              <a:t>社會問題</a:t>
            </a:r>
            <a:r>
              <a:rPr lang="zh-TW" altLang="en-US" sz="28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49.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新興</a:t>
            </a:r>
            <a:r>
              <a:rPr lang="en-US" altLang="zh-TW" dirty="0"/>
              <a:t> (</a:t>
            </a:r>
            <a:r>
              <a:rPr lang="zh-TW" altLang="zh-TW" dirty="0"/>
              <a:t>新型態</a:t>
            </a:r>
            <a:r>
              <a:rPr lang="en-US" altLang="zh-TW" dirty="0"/>
              <a:t>)</a:t>
            </a:r>
            <a:r>
              <a:rPr lang="zh-TW" altLang="zh-TW" dirty="0"/>
              <a:t>毒品效果類似毒品，但不容易被檢驗出來，對健康的危害也較低。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068677" y="2966764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18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9650" y="1268413"/>
            <a:ext cx="77724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接下來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~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62100" y="2563813"/>
            <a:ext cx="6400800" cy="1752600"/>
          </a:xfrm>
        </p:spPr>
        <p:txBody>
          <a:bodyPr/>
          <a:lstStyle/>
          <a:p>
            <a:r>
              <a:rPr lang="zh-TW" altLang="en-US" sz="4800" b="1" dirty="0">
                <a:solidFill>
                  <a:schemeClr val="bg2">
                    <a:lumMod val="10000"/>
                  </a:schemeClr>
                </a:solidFill>
              </a:rPr>
              <a:t>繼續挑戰</a:t>
            </a:r>
            <a:r>
              <a:rPr lang="zh-TW" altLang="en-US" sz="4800" b="1" dirty="0" smtClean="0">
                <a:solidFill>
                  <a:schemeClr val="bg2">
                    <a:lumMod val="10000"/>
                  </a:schemeClr>
                </a:solidFill>
              </a:rPr>
              <a:t>「選擇題」</a:t>
            </a:r>
            <a:endParaRPr lang="zh-TW" altLang="en-US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8194" name="Picture 2" descr="ç¸éåç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3257550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22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0688" y="205657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59.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7496" y="1360026"/>
            <a:ext cx="7812736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「我認為使用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有害健康，有健康概念的人是不會使用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的。」這句話在拒絕技巧中，屬於哪一種方式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/>
          </a:p>
          <a:p>
            <a:pPr marL="74295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堅持</a:t>
            </a:r>
            <a:r>
              <a:rPr lang="zh-TW" altLang="zh-TW" sz="3200" dirty="0"/>
              <a:t>拒絕</a:t>
            </a:r>
            <a:r>
              <a:rPr lang="zh-TW" altLang="zh-TW" sz="3200" dirty="0" smtClean="0"/>
              <a:t>法</a:t>
            </a:r>
            <a:endParaRPr lang="en-US" altLang="zh-TW" sz="3200" dirty="0" smtClean="0"/>
          </a:p>
          <a:p>
            <a:pPr marL="74295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告知</a:t>
            </a:r>
            <a:r>
              <a:rPr lang="zh-TW" altLang="zh-TW" sz="3200" dirty="0"/>
              <a:t>理由</a:t>
            </a:r>
            <a:r>
              <a:rPr lang="zh-TW" altLang="zh-TW" sz="3200" dirty="0" smtClean="0"/>
              <a:t>法</a:t>
            </a:r>
            <a:endParaRPr lang="en-US" altLang="zh-TW" sz="3200" dirty="0"/>
          </a:p>
          <a:p>
            <a:pPr marL="74295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自我解嘲法</a:t>
            </a:r>
            <a:endParaRPr lang="en-US" altLang="zh-TW" sz="3200" dirty="0" smtClean="0"/>
          </a:p>
          <a:p>
            <a:pPr marL="74295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遠離</a:t>
            </a:r>
            <a:r>
              <a:rPr lang="zh-TW" altLang="zh-TW" sz="3200" dirty="0"/>
              <a:t>現場</a:t>
            </a:r>
            <a:r>
              <a:rPr lang="zh-TW" altLang="zh-TW" sz="3200" dirty="0" smtClean="0"/>
              <a:t>法</a:t>
            </a:r>
            <a:endParaRPr lang="zh-TW" altLang="zh-TW" sz="3200" dirty="0"/>
          </a:p>
          <a:p>
            <a:pPr marL="0" indent="0">
              <a:buNone/>
            </a:pPr>
            <a:r>
              <a:rPr lang="zh-TW" altLang="zh-TW" dirty="0"/>
              <a:t>　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 r="6501" b="56962"/>
          <a:stretch/>
        </p:blipFill>
        <p:spPr>
          <a:xfrm>
            <a:off x="5314950" y="3128211"/>
            <a:ext cx="2609850" cy="2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59.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1034" y="1167522"/>
            <a:ext cx="7957114" cy="4463257"/>
          </a:xfrm>
        </p:spPr>
        <p:txBody>
          <a:bodyPr/>
          <a:lstStyle/>
          <a:p>
            <a:pPr marL="51435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b="1" u="sng" dirty="0" smtClean="0">
                <a:latin typeface="+mn-ea"/>
              </a:rPr>
              <a:t>堅持</a:t>
            </a:r>
            <a:r>
              <a:rPr lang="zh-TW" altLang="zh-TW" sz="3200" b="1" u="sng" dirty="0">
                <a:latin typeface="+mn-ea"/>
              </a:rPr>
              <a:t>拒絕法</a:t>
            </a:r>
            <a:r>
              <a:rPr lang="en-US" altLang="zh-TW" sz="2800" dirty="0">
                <a:latin typeface="+mn-ea"/>
              </a:rPr>
              <a:t>:</a:t>
            </a:r>
            <a:r>
              <a:rPr lang="zh-TW" altLang="en-US" sz="2800" dirty="0">
                <a:latin typeface="+mn-ea"/>
              </a:rPr>
              <a:t>無論朋友們如何勸說，你始終</a:t>
            </a:r>
            <a:r>
              <a:rPr lang="zh-TW" altLang="en-US" sz="2800" dirty="0" smtClean="0">
                <a:latin typeface="+mn-ea"/>
              </a:rPr>
              <a:t>面帶微笑</a:t>
            </a:r>
            <a:r>
              <a:rPr lang="zh-TW" altLang="en-US" sz="2800" dirty="0">
                <a:latin typeface="+mn-ea"/>
              </a:rPr>
              <a:t>，語氣堅定的說「不」，且不必</a:t>
            </a:r>
            <a:r>
              <a:rPr lang="zh-TW" altLang="en-US" sz="2800" dirty="0" smtClean="0">
                <a:latin typeface="+mn-ea"/>
              </a:rPr>
              <a:t>作任何解釋</a:t>
            </a:r>
            <a:r>
              <a:rPr lang="zh-TW" altLang="en-US" sz="2800" dirty="0">
                <a:latin typeface="+mn-ea"/>
              </a:rPr>
              <a:t>，只要</a:t>
            </a:r>
            <a:r>
              <a:rPr lang="zh-TW" altLang="en-US" sz="2800" dirty="0" smtClean="0">
                <a:latin typeface="+mn-ea"/>
              </a:rPr>
              <a:t>堅持</a:t>
            </a:r>
            <a:r>
              <a:rPr lang="zh-TW" altLang="en-US" sz="2800" dirty="0">
                <a:latin typeface="+mn-ea"/>
              </a:rPr>
              <a:t>自己的決定。</a:t>
            </a:r>
            <a:endParaRPr lang="en-US" altLang="zh-TW" sz="2800" dirty="0">
              <a:latin typeface="+mn-ea"/>
            </a:endParaRPr>
          </a:p>
          <a:p>
            <a:pPr marL="51435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b="1" u="sng" dirty="0" smtClean="0">
                <a:latin typeface="+mn-ea"/>
              </a:rPr>
              <a:t>告知</a:t>
            </a:r>
            <a:r>
              <a:rPr lang="zh-TW" altLang="zh-TW" sz="3200" b="1" u="sng" dirty="0">
                <a:latin typeface="+mn-ea"/>
              </a:rPr>
              <a:t>理由法</a:t>
            </a:r>
            <a:r>
              <a:rPr lang="en-US" altLang="zh-TW" sz="3200" b="1" u="sng" dirty="0">
                <a:latin typeface="+mn-ea"/>
              </a:rPr>
              <a:t>:</a:t>
            </a:r>
            <a:r>
              <a:rPr lang="zh-TW" altLang="en-US" sz="3200" b="1" u="sng" dirty="0">
                <a:latin typeface="+mn-ea"/>
              </a:rPr>
              <a:t> </a:t>
            </a:r>
            <a:r>
              <a:rPr lang="zh-TW" altLang="en-US" sz="2800" dirty="0">
                <a:latin typeface="+mn-ea"/>
              </a:rPr>
              <a:t>說明自己不採取行為的原因或理由。</a:t>
            </a:r>
            <a:r>
              <a:rPr lang="zh-TW" altLang="zh-TW" sz="2800" dirty="0">
                <a:latin typeface="+mn-ea"/>
              </a:rPr>
              <a:t>　</a:t>
            </a:r>
            <a:endParaRPr lang="en-US" altLang="zh-TW" sz="2800" dirty="0">
              <a:latin typeface="+mn-ea"/>
            </a:endParaRPr>
          </a:p>
          <a:p>
            <a:pPr marL="51435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b="1" u="sng" dirty="0" smtClean="0">
                <a:latin typeface="+mn-ea"/>
              </a:rPr>
              <a:t>自我解嘲</a:t>
            </a:r>
            <a:r>
              <a:rPr lang="zh-TW" altLang="zh-TW" sz="3200" b="1" u="sng" dirty="0">
                <a:latin typeface="+mn-ea"/>
              </a:rPr>
              <a:t>法</a:t>
            </a:r>
            <a:r>
              <a:rPr lang="en-US" altLang="zh-TW" sz="3200" b="1" u="sng" dirty="0">
                <a:latin typeface="+mn-ea"/>
              </a:rPr>
              <a:t>:</a:t>
            </a:r>
            <a:r>
              <a:rPr lang="zh-TW" altLang="en-US" sz="3200" b="1" u="sng" dirty="0">
                <a:latin typeface="+mn-ea"/>
              </a:rPr>
              <a:t> </a:t>
            </a:r>
            <a:r>
              <a:rPr lang="zh-TW" altLang="en-US" sz="2800" dirty="0">
                <a:latin typeface="+mn-ea"/>
              </a:rPr>
              <a:t>嘲笑友伴，也拿自己開玩笑，以</a:t>
            </a:r>
            <a:r>
              <a:rPr lang="zh-TW" altLang="en-US" sz="2800" dirty="0" smtClean="0">
                <a:latin typeface="+mn-ea"/>
              </a:rPr>
              <a:t>幽默語氣</a:t>
            </a:r>
            <a:r>
              <a:rPr lang="zh-TW" altLang="en-US" sz="2800" dirty="0">
                <a:latin typeface="+mn-ea"/>
              </a:rPr>
              <a:t>緩和不愉快的氣氛，並沖淡</a:t>
            </a:r>
            <a:r>
              <a:rPr lang="zh-TW" altLang="en-US" sz="2800" dirty="0" smtClean="0">
                <a:latin typeface="+mn-ea"/>
              </a:rPr>
              <a:t>朋友的</a:t>
            </a:r>
            <a:r>
              <a:rPr lang="zh-TW" altLang="en-US" sz="2800" dirty="0">
                <a:latin typeface="+mn-ea"/>
              </a:rPr>
              <a:t>壓力。</a:t>
            </a:r>
            <a:endParaRPr lang="en-US" altLang="zh-TW" sz="2800" dirty="0">
              <a:latin typeface="+mn-ea"/>
            </a:endParaRPr>
          </a:p>
          <a:p>
            <a:pPr marL="51435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b="1" u="sng" dirty="0" smtClean="0">
                <a:latin typeface="+mn-ea"/>
              </a:rPr>
              <a:t>遠離</a:t>
            </a:r>
            <a:r>
              <a:rPr lang="zh-TW" altLang="zh-TW" sz="3200" b="1" u="sng" dirty="0">
                <a:latin typeface="+mn-ea"/>
              </a:rPr>
              <a:t>現場法</a:t>
            </a:r>
            <a:r>
              <a:rPr lang="en-US" altLang="zh-TW" sz="3200" b="1" u="sng" dirty="0">
                <a:latin typeface="+mn-ea"/>
              </a:rPr>
              <a:t>:</a:t>
            </a:r>
            <a:r>
              <a:rPr lang="zh-TW" altLang="en-US" sz="2800" dirty="0">
                <a:latin typeface="+mn-ea"/>
              </a:rPr>
              <a:t>朋友邀請你一起做觸犯法律或校規</a:t>
            </a:r>
            <a:r>
              <a:rPr lang="zh-TW" altLang="en-US" sz="2800" dirty="0" smtClean="0">
                <a:latin typeface="+mn-ea"/>
              </a:rPr>
              <a:t>的事情</a:t>
            </a:r>
            <a:r>
              <a:rPr lang="zh-TW" altLang="en-US" sz="2800" dirty="0">
                <a:latin typeface="+mn-ea"/>
              </a:rPr>
              <a:t>時，應明確拒絕，並立即</a:t>
            </a:r>
            <a:r>
              <a:rPr lang="zh-TW" altLang="en-US" sz="2800" dirty="0" smtClean="0">
                <a:latin typeface="+mn-ea"/>
              </a:rPr>
              <a:t>找藉口離開</a:t>
            </a:r>
            <a:r>
              <a:rPr lang="zh-TW" altLang="en-US" sz="2800" dirty="0">
                <a:latin typeface="+mn-ea"/>
              </a:rPr>
              <a:t>現場</a:t>
            </a:r>
            <a:r>
              <a:rPr lang="zh-TW" altLang="en-US" sz="2800" dirty="0"/>
              <a:t>。</a:t>
            </a:r>
            <a:endParaRPr lang="zh-TW" altLang="zh-TW" sz="2800" dirty="0"/>
          </a:p>
          <a:p>
            <a:pPr marL="514350" indent="-514350" algn="just">
              <a:buFont typeface="Wingdings" panose="05000000000000000000" pitchFamily="2" charset="2"/>
              <a:buAutoNum type="circleNumWdWhitePlain"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350" y="25378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</a:t>
            </a:r>
            <a:r>
              <a:rPr lang="en-US" altLang="zh-TW" dirty="0"/>
              <a:t>0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5641" y="1424194"/>
            <a:ext cx="7732296" cy="4350964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參加聚會時，你會採取何種最適切的方法以</a:t>
            </a:r>
            <a:r>
              <a:rPr lang="zh-TW" altLang="zh-TW" sz="3200" b="1" u="sng" dirty="0"/>
              <a:t>避免</a:t>
            </a:r>
            <a:r>
              <a:rPr lang="zh-TW" altLang="zh-TW" sz="3200" dirty="0"/>
              <a:t>飲料被動手腳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endParaRPr lang="en-US" altLang="zh-TW" sz="32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應</a:t>
            </a:r>
            <a:r>
              <a:rPr lang="zh-TW" altLang="zh-TW" sz="3200" dirty="0"/>
              <a:t>先詳細注意飲料的來源、小心檢視包裝，並親自打開</a:t>
            </a:r>
            <a:r>
              <a:rPr lang="zh-TW" altLang="zh-TW" sz="3200" dirty="0" smtClean="0"/>
              <a:t>。</a:t>
            </a:r>
            <a:endParaRPr lang="en-US" altLang="zh-TW" sz="3200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有人</a:t>
            </a:r>
            <a:r>
              <a:rPr lang="zh-TW" altLang="zh-TW" sz="3200" dirty="0"/>
              <a:t>要請你喝一杯，欣然接受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因為</a:t>
            </a:r>
            <a:r>
              <a:rPr lang="zh-TW" altLang="zh-TW" sz="3200" dirty="0"/>
              <a:t>要上化妝室，請朋友幫你看飲料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 smtClean="0"/>
              <a:t>聞</a:t>
            </a:r>
            <a:r>
              <a:rPr lang="zh-TW" altLang="zh-TW" sz="3200" dirty="0"/>
              <a:t>聞看或嚐嚐看，如果沒有怪味道，當可安心飲用。</a:t>
            </a: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3056"/>
          <a:stretch/>
        </p:blipFill>
        <p:spPr>
          <a:xfrm>
            <a:off x="5594016" y="2742700"/>
            <a:ext cx="31750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2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424543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60.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2735" y="1887410"/>
            <a:ext cx="7198264" cy="4434324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TW" dirty="0" smtClean="0">
                <a:latin typeface="+mn-ea"/>
              </a:rPr>
              <a:t>        </a:t>
            </a:r>
            <a:r>
              <a:rPr lang="zh-TW" altLang="zh-TW" dirty="0" smtClean="0">
                <a:latin typeface="+mn-ea"/>
              </a:rPr>
              <a:t>有</a:t>
            </a:r>
            <a:r>
              <a:rPr lang="zh-TW" altLang="zh-TW" dirty="0">
                <a:latin typeface="+mn-ea"/>
              </a:rPr>
              <a:t>安全顧慮的場所，千萬不要飲用</a:t>
            </a:r>
            <a:r>
              <a:rPr lang="zh-TW" altLang="zh-TW" dirty="0" smtClean="0">
                <a:latin typeface="+mn-ea"/>
              </a:rPr>
              <a:t>來歷不明的</a:t>
            </a:r>
            <a:r>
              <a:rPr lang="zh-TW" altLang="zh-TW" dirty="0">
                <a:latin typeface="+mn-ea"/>
              </a:rPr>
              <a:t>飲料，更不要讓飲料或食物離開視線</a:t>
            </a:r>
            <a:r>
              <a:rPr lang="zh-TW" altLang="zh-TW" dirty="0" smtClean="0">
                <a:latin typeface="+mn-ea"/>
              </a:rPr>
              <a:t>，避免</a:t>
            </a:r>
            <a:r>
              <a:rPr lang="zh-TW" altLang="zh-TW" dirty="0">
                <a:latin typeface="+mn-ea"/>
              </a:rPr>
              <a:t>受</a:t>
            </a:r>
            <a:r>
              <a:rPr lang="zh-TW" altLang="en-US" dirty="0">
                <a:latin typeface="+mn-ea"/>
              </a:rPr>
              <a:t>害。</a:t>
            </a:r>
          </a:p>
          <a:p>
            <a:pPr algn="just"/>
            <a:endParaRPr lang="zh-TW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58">
            <a:off x="148136" y="3758774"/>
            <a:ext cx="2754905" cy="241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3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389" y="12544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</a:t>
            </a:r>
            <a:r>
              <a:rPr lang="en-US" altLang="zh-TW" dirty="0"/>
              <a:t>1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053" y="1151480"/>
            <a:ext cx="8502315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下列對於拒絕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的敘述，何者</a:t>
            </a:r>
            <a:r>
              <a:rPr lang="zh-TW" altLang="zh-TW" sz="3200" b="1" u="sng" dirty="0"/>
              <a:t>錯誤</a:t>
            </a:r>
            <a:r>
              <a:rPr lang="zh-TW" altLang="zh-TW" sz="3200" dirty="0"/>
              <a:t>？　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拒絕非法藥物的最基本方法就是要摒除不良嗜好、作息正常。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只要自己意志力夠強，即使成癮也可以輕易戒除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以非法藥物來提振精神，是預支體力，耗費生命的行為。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非法藥物危害的不只是自身的健康，同時也傷害生命與尊嚴。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 r="6501" b="56962"/>
          <a:stretch/>
        </p:blipFill>
        <p:spPr>
          <a:xfrm>
            <a:off x="6020802" y="2855494"/>
            <a:ext cx="2609850" cy="2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2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9724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61.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586" y="1019419"/>
            <a:ext cx="8474527" cy="44632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/>
              <a:t>預防非法藥物近</a:t>
            </a:r>
            <a:r>
              <a:rPr lang="zh-TW" altLang="en-US" sz="3200" b="1" dirty="0"/>
              <a:t>身的方法 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en-US" altLang="zh-TW" sz="2800" b="1" dirty="0"/>
              <a:t>1.</a:t>
            </a:r>
            <a:r>
              <a:rPr lang="zh-TW" altLang="en-US" sz="2800" b="1" dirty="0"/>
              <a:t>摒拒不良</a:t>
            </a:r>
            <a:r>
              <a:rPr lang="zh-TW" altLang="en-US" sz="2800" b="1" dirty="0" smtClean="0"/>
              <a:t>嗜好</a:t>
            </a:r>
            <a:r>
              <a:rPr lang="zh-TW" altLang="en-US" sz="2800" dirty="0"/>
              <a:t>：</a:t>
            </a:r>
            <a:r>
              <a:rPr lang="zh-TW" altLang="en-US" sz="2800" dirty="0" smtClean="0"/>
              <a:t>在</a:t>
            </a:r>
            <a:r>
              <a:rPr lang="zh-TW" altLang="en-US" sz="2800" dirty="0"/>
              <a:t>許多毒品犯罪的吸毒經驗中，大多數是從</a:t>
            </a:r>
            <a:r>
              <a:rPr lang="zh-TW" altLang="en-US" sz="2800" dirty="0" smtClean="0"/>
              <a:t>吸菸、</a:t>
            </a:r>
            <a:r>
              <a:rPr lang="zh-TW" altLang="en-US" sz="2800" dirty="0"/>
              <a:t>喝酒、施用安非他命到海洛英的漸進方式</a:t>
            </a:r>
            <a:r>
              <a:rPr lang="zh-TW" altLang="en-US" sz="2800" dirty="0" smtClean="0"/>
              <a:t>發展！</a:t>
            </a:r>
            <a:r>
              <a:rPr lang="zh-TW" altLang="en-US" sz="2800" dirty="0"/>
              <a:t>拒毒的最基本方法就是要自始摒拒不良嗜好，而經常熬夜、日夜顛倒等不規則的生活作息，也會間接造成不良嗜好，年輕朋友更應該謹慎。 </a:t>
            </a:r>
            <a:br>
              <a:rPr lang="zh-TW" altLang="en-US" sz="2800" dirty="0"/>
            </a:br>
            <a:r>
              <a:rPr lang="en-US" altLang="zh-TW" sz="2800" b="1" dirty="0"/>
              <a:t>2</a:t>
            </a:r>
            <a:r>
              <a:rPr lang="zh-TW" altLang="en-US" sz="2800" b="1" dirty="0"/>
              <a:t>不要以身試</a:t>
            </a:r>
            <a:r>
              <a:rPr lang="zh-TW" altLang="en-US" sz="2800" b="1" dirty="0" smtClean="0"/>
              <a:t>毒：</a:t>
            </a:r>
            <a:r>
              <a:rPr lang="zh-TW" altLang="en-US" sz="2800" dirty="0" smtClean="0"/>
              <a:t>非法藥物所</a:t>
            </a:r>
            <a:r>
              <a:rPr lang="zh-TW" altLang="en-US" sz="2800" dirty="0"/>
              <a:t>造成的心理依賴非常</a:t>
            </a:r>
            <a:r>
              <a:rPr lang="zh-TW" altLang="en-US" sz="2800" dirty="0" smtClean="0"/>
              <a:t>可怕，吸毒</a:t>
            </a:r>
            <a:r>
              <a:rPr lang="zh-TW" altLang="en-US" sz="2800" dirty="0"/>
              <a:t>犯在監獄服刑三、五年，其生理上的身癮早已戒除，但「心癮」難除</a:t>
            </a:r>
            <a:r>
              <a:rPr lang="zh-TW" altLang="en-US" sz="2800" dirty="0" smtClean="0"/>
              <a:t>，</a:t>
            </a:r>
            <a:r>
              <a:rPr lang="zh-TW" altLang="en-US" sz="2800" b="1" u="sng" dirty="0" smtClean="0"/>
              <a:t>千萬</a:t>
            </a:r>
            <a:r>
              <a:rPr lang="zh-TW" altLang="en-US" sz="2800" b="1" u="sng" dirty="0"/>
              <a:t>不要出自於好奇心，或自認「意志過人」、「絕對不會上癮」而以身試毒</a:t>
            </a:r>
            <a:r>
              <a:rPr lang="zh-TW" altLang="en-US" sz="2800" b="1" u="sng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453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9724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61.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586" y="1019419"/>
            <a:ext cx="8474527" cy="44632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/>
              <a:t>預防非法藥物近</a:t>
            </a:r>
            <a:r>
              <a:rPr lang="zh-TW" altLang="en-US" sz="3200" b="1" dirty="0"/>
              <a:t>身的方法 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b="1" dirty="0" smtClean="0"/>
              <a:t>3</a:t>
            </a:r>
            <a:r>
              <a:rPr lang="en-US" altLang="zh-TW" sz="2800" b="1" dirty="0"/>
              <a:t>.</a:t>
            </a:r>
            <a:r>
              <a:rPr lang="zh-TW" altLang="en-US" sz="2800" b="1" dirty="0"/>
              <a:t>尊重自我、堅決拒</a:t>
            </a:r>
            <a:r>
              <a:rPr lang="zh-TW" altLang="en-US" sz="2800" b="1" dirty="0" smtClean="0"/>
              <a:t>毒：</a:t>
            </a:r>
            <a:r>
              <a:rPr lang="zh-TW" altLang="en-US" sz="2800" dirty="0" smtClean="0"/>
              <a:t>非法藥物所</a:t>
            </a:r>
            <a:r>
              <a:rPr lang="zh-TW" altLang="en-US" sz="2800" dirty="0"/>
              <a:t>傷害的是自己的健康、生命與尊嚴。</a:t>
            </a:r>
            <a:r>
              <a:rPr lang="zh-TW" altLang="en-US" sz="2800" u="sng" dirty="0"/>
              <a:t>尊重自我是對自己的生命負責</a:t>
            </a:r>
            <a:r>
              <a:rPr lang="zh-TW" altLang="en-US" sz="2800" dirty="0"/>
              <a:t>，千萬不要礙於情面或講求朋友義氣而接受朋友的引誘與慫恿。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b="1" dirty="0"/>
              <a:t>4.</a:t>
            </a:r>
            <a:r>
              <a:rPr lang="zh-TW" altLang="en-US" sz="2800" b="1" dirty="0"/>
              <a:t>建立正當的情緒抒解</a:t>
            </a:r>
            <a:r>
              <a:rPr lang="zh-TW" altLang="en-US" sz="2800" b="1" dirty="0" smtClean="0"/>
              <a:t>方法：</a:t>
            </a:r>
            <a:r>
              <a:rPr lang="zh-TW" altLang="en-US" sz="2800" dirty="0" smtClean="0"/>
              <a:t>人</a:t>
            </a:r>
            <a:r>
              <a:rPr lang="zh-TW" altLang="en-US" sz="2800" dirty="0"/>
              <a:t>難免有情緒低落、苦悶沮喪的情形，當然需要尋求舒解、宣洩，但是應該</a:t>
            </a:r>
            <a:r>
              <a:rPr lang="zh-TW" altLang="en-US" sz="2800" u="sng" dirty="0"/>
              <a:t>尋求正當健康的舒解方法（如聽音樂、看電影、運動、找朋友</a:t>
            </a:r>
            <a:r>
              <a:rPr lang="zh-TW" altLang="en-US" sz="2800" u="sng" dirty="0" smtClean="0"/>
              <a:t>傾訴</a:t>
            </a:r>
            <a:r>
              <a:rPr lang="en-US" altLang="zh-TW" sz="2800" u="sng" dirty="0" smtClean="0"/>
              <a:t>…</a:t>
            </a:r>
            <a:r>
              <a:rPr lang="zh-TW" altLang="en-US" sz="2800" u="sng" dirty="0" smtClean="0"/>
              <a:t>等</a:t>
            </a:r>
            <a:r>
              <a:rPr lang="zh-TW" altLang="en-US" sz="2800" u="sng" dirty="0"/>
              <a:t>）</a:t>
            </a:r>
            <a:r>
              <a:rPr lang="zh-TW" altLang="en-US" sz="2800" dirty="0"/>
              <a:t>，如一時的空虛、鬱卒就</a:t>
            </a:r>
            <a:r>
              <a:rPr lang="zh-TW" altLang="en-US" sz="2800" dirty="0" smtClean="0"/>
              <a:t>靠非法藥物來</a:t>
            </a:r>
            <a:r>
              <a:rPr lang="zh-TW" altLang="en-US" sz="2800" dirty="0"/>
              <a:t>舒解，反會沉淪</a:t>
            </a:r>
            <a:r>
              <a:rPr lang="zh-TW" altLang="en-US" sz="2800" dirty="0" smtClean="0"/>
              <a:t>於非法藥物之中</a:t>
            </a:r>
            <a:r>
              <a:rPr lang="zh-TW" altLang="en-US" sz="2800" dirty="0"/>
              <a:t>而不能自拔。 </a:t>
            </a:r>
            <a:br>
              <a:rPr lang="zh-TW" altLang="en-US" sz="2800" dirty="0"/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4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9724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61.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586" y="1019419"/>
            <a:ext cx="8474527" cy="44632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 smtClean="0"/>
              <a:t>預防非法藥物近</a:t>
            </a:r>
            <a:r>
              <a:rPr lang="zh-TW" altLang="en-US" sz="3200" b="1" dirty="0"/>
              <a:t>身的方法 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endParaRPr lang="en-US" altLang="zh-TW" sz="2800" b="1" dirty="0" smtClean="0"/>
          </a:p>
          <a:p>
            <a:pPr marL="0" indent="0">
              <a:buNone/>
            </a:pPr>
            <a:r>
              <a:rPr lang="en-US" altLang="zh-TW" sz="2800" b="1" dirty="0" smtClean="0"/>
              <a:t>5</a:t>
            </a:r>
            <a:r>
              <a:rPr lang="en-US" altLang="zh-TW" sz="2800" b="1" dirty="0"/>
              <a:t>.</a:t>
            </a:r>
            <a:r>
              <a:rPr lang="zh-TW" altLang="en-US" sz="2800" b="1" dirty="0"/>
              <a:t>認識正確用藥</a:t>
            </a:r>
            <a:r>
              <a:rPr lang="zh-TW" altLang="en-US" sz="2800" b="1" dirty="0" smtClean="0"/>
              <a:t>觀念：</a:t>
            </a:r>
            <a:r>
              <a:rPr lang="zh-TW" altLang="en-US" sz="2800" dirty="0" smtClean="0"/>
              <a:t>健康</a:t>
            </a:r>
            <a:r>
              <a:rPr lang="zh-TW" altLang="en-US" sz="2800" dirty="0"/>
              <a:t>的身體、飽滿的精神，必須靠</a:t>
            </a:r>
            <a:r>
              <a:rPr lang="zh-TW" altLang="en-US" sz="2800" u="sng" dirty="0"/>
              <a:t>適當的營養、運動與休息</a:t>
            </a:r>
            <a:r>
              <a:rPr lang="zh-TW" altLang="en-US" sz="2800" dirty="0"/>
              <a:t>，想</a:t>
            </a:r>
            <a:r>
              <a:rPr lang="zh-TW" altLang="en-US" sz="2800" dirty="0" smtClean="0"/>
              <a:t>用非法藥物藥物</a:t>
            </a:r>
            <a:r>
              <a:rPr lang="zh-TW" altLang="en-US" sz="2800" dirty="0"/>
              <a:t>來提振精神或治療病痛，</a:t>
            </a:r>
            <a:r>
              <a:rPr lang="zh-TW" altLang="en-US" sz="2800" dirty="0" smtClean="0"/>
              <a:t>只是</a:t>
            </a:r>
            <a:r>
              <a:rPr lang="zh-TW" altLang="en-US" sz="2800" dirty="0"/>
              <a:t>預支精力，透支生命</a:t>
            </a:r>
            <a:r>
              <a:rPr lang="zh-TW" altLang="en-US" sz="2800" dirty="0" smtClean="0"/>
              <a:t>的行為！ </a:t>
            </a: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en-US" altLang="zh-TW" sz="2800" b="1" dirty="0"/>
              <a:t>6.</a:t>
            </a:r>
            <a:r>
              <a:rPr lang="zh-TW" altLang="en-US" sz="2800" b="1" dirty="0"/>
              <a:t>遠離是非</a:t>
            </a:r>
            <a:r>
              <a:rPr lang="zh-TW" altLang="en-US" sz="2800" b="1" dirty="0" smtClean="0"/>
              <a:t>場所：</a:t>
            </a:r>
            <a:r>
              <a:rPr lang="zh-TW" altLang="en-US" sz="2800" dirty="0" smtClean="0"/>
              <a:t>根據</a:t>
            </a:r>
            <a:r>
              <a:rPr lang="zh-TW" altLang="en-US" sz="2800" dirty="0"/>
              <a:t>統計，販毒者往往不擇手段地在電動玩具店、</a:t>
            </a:r>
            <a:r>
              <a:rPr lang="en-US" altLang="zh-TW" sz="2800" dirty="0"/>
              <a:t>KTV</a:t>
            </a:r>
            <a:r>
              <a:rPr lang="zh-TW" altLang="en-US" sz="2800" dirty="0"/>
              <a:t>、</a:t>
            </a:r>
            <a:r>
              <a:rPr lang="en-US" altLang="zh-TW" sz="2800" dirty="0"/>
              <a:t>MTV</a:t>
            </a:r>
            <a:r>
              <a:rPr lang="zh-TW" altLang="en-US" sz="2800" dirty="0"/>
              <a:t>及地下酒家、舞廳等場所這些場所設下陷阱，引誘或威脅青少年吸食、施</a:t>
            </a:r>
            <a:r>
              <a:rPr lang="zh-TW" altLang="en-US" sz="2800" dirty="0" smtClean="0"/>
              <a:t>打非法藥物。</a:t>
            </a:r>
            <a:r>
              <a:rPr lang="zh-TW" altLang="en-US" sz="2800" dirty="0"/>
              <a:t>提高警覺性、不隨便接受陌生人的飲料、香菸，應該隨時提高警覺，在不熟悉的場所中，不要隨意接受他人送的飲料或</a:t>
            </a:r>
            <a:r>
              <a:rPr lang="zh-TW" altLang="en-US" sz="2800" dirty="0" smtClean="0"/>
              <a:t>香菸等</a:t>
            </a:r>
            <a:r>
              <a:rPr lang="zh-TW" altLang="en-US" sz="2800" dirty="0"/>
              <a:t>，以確保自身安全</a:t>
            </a:r>
            <a:endParaRPr lang="en-US" altLang="zh-TW" sz="2800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3476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4435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</a:t>
            </a:r>
            <a:r>
              <a:rPr lang="en-US" altLang="zh-TW" dirty="0"/>
              <a:t>2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7286" y="1183562"/>
            <a:ext cx="8229830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以下有關愷他</a:t>
            </a:r>
            <a:r>
              <a:rPr lang="zh-TW" altLang="zh-TW" sz="3200" dirty="0" smtClean="0"/>
              <a:t>命</a:t>
            </a:r>
            <a:r>
              <a:rPr lang="en-US" altLang="zh-TW" sz="3200" dirty="0" smtClean="0"/>
              <a:t>(</a:t>
            </a:r>
            <a:r>
              <a:rPr lang="en-US" altLang="zh-TW" sz="3200" dirty="0"/>
              <a:t>K</a:t>
            </a:r>
            <a:r>
              <a:rPr lang="zh-TW" altLang="zh-TW" sz="3200" dirty="0"/>
              <a:t>他命</a:t>
            </a:r>
            <a:r>
              <a:rPr lang="en-US" altLang="zh-TW" sz="3200" dirty="0"/>
              <a:t>)</a:t>
            </a:r>
            <a:r>
              <a:rPr lang="zh-TW" altLang="zh-TW" sz="3200" dirty="0"/>
              <a:t>的說明，哪一項是</a:t>
            </a:r>
            <a:r>
              <a:rPr lang="zh-TW" altLang="zh-TW" sz="3200" b="1" u="sng" dirty="0"/>
              <a:t>錯誤</a:t>
            </a:r>
            <a:r>
              <a:rPr lang="zh-TW" altLang="zh-TW" sz="3200" dirty="0"/>
              <a:t>的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在臺灣已被政府單位列為第</a:t>
            </a:r>
            <a:r>
              <a:rPr lang="en-US" altLang="zh-TW" sz="3200" dirty="0"/>
              <a:t>3</a:t>
            </a:r>
            <a:r>
              <a:rPr lang="zh-TW" altLang="zh-TW" sz="3200" dirty="0"/>
              <a:t>級毒品。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愷他命</a:t>
            </a:r>
            <a:r>
              <a:rPr lang="en-US" altLang="zh-TW" sz="3200" dirty="0"/>
              <a:t> (K</a:t>
            </a:r>
            <a:r>
              <a:rPr lang="zh-TW" altLang="zh-TW" sz="3200" dirty="0"/>
              <a:t>他命</a:t>
            </a:r>
            <a:r>
              <a:rPr lang="en-US" altLang="zh-TW" sz="3200" dirty="0"/>
              <a:t>)</a:t>
            </a:r>
            <a:r>
              <a:rPr lang="zh-TW" altLang="zh-TW" sz="3200" dirty="0"/>
              <a:t>的外觀為白色、抽</a:t>
            </a:r>
            <a:r>
              <a:rPr lang="en-US" altLang="zh-TW" sz="3200" dirty="0"/>
              <a:t>K</a:t>
            </a:r>
            <a:r>
              <a:rPr lang="zh-TW" altLang="zh-TW" sz="3200" dirty="0"/>
              <a:t>菸會上癮。</a:t>
            </a:r>
            <a:r>
              <a:rPr lang="en-US" altLang="zh-TW" sz="3200" dirty="0"/>
              <a:t> </a:t>
            </a: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愷他命</a:t>
            </a:r>
            <a:r>
              <a:rPr lang="en-US" altLang="zh-TW" sz="3200" dirty="0"/>
              <a:t> (K</a:t>
            </a:r>
            <a:r>
              <a:rPr lang="zh-TW" altLang="zh-TW" sz="3200" dirty="0"/>
              <a:t>他命</a:t>
            </a:r>
            <a:r>
              <a:rPr lang="en-US" altLang="zh-TW" sz="3200" dirty="0"/>
              <a:t>)</a:t>
            </a:r>
            <a:r>
              <a:rPr lang="zh-TW" altLang="zh-TW" sz="3200" dirty="0"/>
              <a:t>會傷害膀胱，使膀胱變小。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愷他命</a:t>
            </a:r>
            <a:r>
              <a:rPr lang="en-US" altLang="zh-TW" sz="3200" dirty="0"/>
              <a:t> (K</a:t>
            </a:r>
            <a:r>
              <a:rPr lang="zh-TW" altLang="zh-TW" sz="3200" dirty="0"/>
              <a:t>他命</a:t>
            </a:r>
            <a:r>
              <a:rPr lang="en-US" altLang="zh-TW" sz="3200" dirty="0"/>
              <a:t>)</a:t>
            </a:r>
            <a:r>
              <a:rPr lang="zh-TW" altLang="zh-TW" sz="3200" dirty="0"/>
              <a:t>的毒性不強，所以長期使用沒關係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0" t="43038" r="6800" b="13924"/>
          <a:stretch/>
        </p:blipFill>
        <p:spPr>
          <a:xfrm>
            <a:off x="6154153" y="2552699"/>
            <a:ext cx="2405816" cy="27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2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49.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9124" y="1662248"/>
            <a:ext cx="7158447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200" dirty="0" smtClean="0"/>
              <a:t>       為</a:t>
            </a:r>
            <a:r>
              <a:rPr lang="zh-TW" altLang="en-US" sz="3200" dirty="0"/>
              <a:t>保護少年、學生遠離</a:t>
            </a:r>
            <a:r>
              <a:rPr lang="zh-TW" altLang="en-US" sz="3200" dirty="0" smtClean="0"/>
              <a:t>毒害，防</a:t>
            </a:r>
            <a:r>
              <a:rPr lang="zh-TW" altLang="en-US" sz="3200" dirty="0"/>
              <a:t>制毒品犯罪年輕</a:t>
            </a:r>
            <a:r>
              <a:rPr lang="zh-TW" altLang="en-US" sz="3200" dirty="0" smtClean="0"/>
              <a:t>化，全台警力不遺餘力，厲行</a:t>
            </a:r>
            <a:r>
              <a:rPr lang="zh-TW" altLang="en-US" sz="3200" dirty="0"/>
              <a:t>查緝</a:t>
            </a:r>
            <a:r>
              <a:rPr lang="zh-TW" altLang="en-US" sz="3200" dirty="0" smtClean="0"/>
              <a:t>。除了毒品</a:t>
            </a:r>
            <a:r>
              <a:rPr lang="zh-TW" altLang="en-US" sz="3200" dirty="0"/>
              <a:t>辨識、尿液</a:t>
            </a:r>
            <a:r>
              <a:rPr lang="zh-TW" altLang="en-US" sz="3200" dirty="0" smtClean="0"/>
              <a:t>檢驗外，還運用各項科學儀器讓毒品查緝</a:t>
            </a:r>
            <a:r>
              <a:rPr lang="zh-TW" altLang="en-US" sz="3200" dirty="0"/>
              <a:t>幾乎無所遁形。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58">
            <a:off x="13992" y="4295040"/>
            <a:ext cx="2754905" cy="241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7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0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62.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163" y="1068404"/>
            <a:ext cx="8259623" cy="446325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/>
              <a:t>Ketamine(</a:t>
            </a:r>
            <a:r>
              <a:rPr lang="zh-TW" altLang="en-US" sz="3200" dirty="0"/>
              <a:t>愷他命、</a:t>
            </a:r>
            <a:r>
              <a:rPr lang="en-US" altLang="zh-TW" sz="3200" dirty="0"/>
              <a:t>K</a:t>
            </a:r>
            <a:r>
              <a:rPr lang="zh-TW" altLang="en-US" sz="3200" dirty="0"/>
              <a:t>他命</a:t>
            </a:r>
            <a:r>
              <a:rPr lang="en-US" altLang="zh-TW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zh-TW" sz="20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俗稱</a:t>
            </a:r>
            <a:r>
              <a:rPr lang="en-US" altLang="zh-TW" sz="2800" dirty="0"/>
              <a:t>K</a:t>
            </a:r>
            <a:r>
              <a:rPr lang="zh-TW" altLang="en-US" sz="2800" dirty="0"/>
              <a:t>仔、</a:t>
            </a:r>
            <a:r>
              <a:rPr lang="en-US" altLang="zh-TW" sz="2800" dirty="0"/>
              <a:t>Special K</a:t>
            </a:r>
            <a:r>
              <a:rPr lang="zh-TW" altLang="en-US" sz="2800" dirty="0"/>
              <a:t>或</a:t>
            </a:r>
            <a:r>
              <a:rPr lang="en-US" altLang="zh-TW" sz="2800" dirty="0"/>
              <a:t>K</a:t>
            </a:r>
            <a:r>
              <a:rPr lang="zh-TW" altLang="en-US" sz="2800" dirty="0" smtClean="0"/>
              <a:t>，是一種全身</a:t>
            </a:r>
            <a:r>
              <a:rPr lang="zh-TW" altLang="en-US" sz="2800" dirty="0"/>
              <a:t>性麻醉劑，會使病人產生與現實環境解</a:t>
            </a:r>
            <a:r>
              <a:rPr lang="zh-TW" altLang="en-US" sz="2800" dirty="0" smtClean="0"/>
              <a:t>離的</a:t>
            </a:r>
            <a:r>
              <a:rPr lang="zh-TW" altLang="en-US" sz="2800" dirty="0"/>
              <a:t>麻醉作用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使用</a:t>
            </a:r>
            <a:r>
              <a:rPr lang="zh-TW" altLang="en-US" sz="2800" dirty="0"/>
              <a:t>愷他命較常見之副作用為心搏過速、血壓上升、震顫、肌肉緊張而呈強直性、陣攣性運動等</a:t>
            </a:r>
            <a:r>
              <a:rPr lang="zh-TW" altLang="en-US" sz="2800" dirty="0" smtClean="0"/>
              <a:t>。影響</a:t>
            </a:r>
            <a:r>
              <a:rPr lang="zh-TW" altLang="en-US" sz="2800" dirty="0"/>
              <a:t>吸食者感覺、協調及</a:t>
            </a:r>
            <a:r>
              <a:rPr lang="zh-TW" altLang="en-US" sz="2800" dirty="0" smtClean="0"/>
              <a:t>判斷力，並</a:t>
            </a:r>
            <a:r>
              <a:rPr lang="zh-TW" altLang="en-US" sz="2800" dirty="0"/>
              <a:t>可產生幻覺、錯亂、意識模糊</a:t>
            </a:r>
            <a:r>
              <a:rPr lang="zh-TW" altLang="en-US" sz="2800" dirty="0" smtClean="0"/>
              <a:t>、暫</a:t>
            </a:r>
            <a:r>
              <a:rPr lang="zh-TW" altLang="en-US" sz="2800" dirty="0"/>
              <a:t>發性失憶及身體失去平衡等症狀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/>
              <a:t>研究</a:t>
            </a:r>
            <a:r>
              <a:rPr lang="zh-TW" altLang="en-US" sz="2800" dirty="0"/>
              <a:t>顯示濫用愷他命，會罹患慢性間質性膀胱炎</a:t>
            </a:r>
            <a:r>
              <a:rPr lang="zh-TW" altLang="en-US" sz="2800" dirty="0" smtClean="0"/>
              <a:t>，產生</a:t>
            </a:r>
            <a:r>
              <a:rPr lang="zh-TW" altLang="en-US" sz="2800" dirty="0"/>
              <a:t>頻尿</a:t>
            </a:r>
            <a:r>
              <a:rPr lang="zh-TW" altLang="en-US" sz="2800" dirty="0" smtClean="0"/>
              <a:t>、小便</a:t>
            </a:r>
            <a:r>
              <a:rPr lang="zh-TW" altLang="en-US" sz="2800" dirty="0"/>
              <a:t>疼痛、血</a:t>
            </a:r>
            <a:r>
              <a:rPr lang="zh-TW" altLang="en-US" sz="2800" dirty="0" smtClean="0"/>
              <a:t>尿等</a:t>
            </a:r>
            <a:r>
              <a:rPr lang="zh-TW" altLang="en-US" sz="2800" dirty="0"/>
              <a:t>症狀，嚴重</a:t>
            </a:r>
            <a:r>
              <a:rPr lang="zh-TW" altLang="en-US" sz="2800" dirty="0" smtClean="0"/>
              <a:t>者甚至</a:t>
            </a:r>
            <a:r>
              <a:rPr lang="zh-TW" altLang="en-US" sz="2800" dirty="0"/>
              <a:t>須進行膀胱重建手術。</a:t>
            </a:r>
          </a:p>
        </p:txBody>
      </p:sp>
    </p:spTree>
    <p:extLst>
      <p:ext uri="{BB962C8B-B14F-4D97-AF65-F5344CB8AC3E}">
        <p14:creationId xmlns:p14="http://schemas.microsoft.com/office/powerpoint/2010/main" val="29453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225" y="125446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</a:t>
            </a:r>
            <a:r>
              <a:rPr lang="en-US" altLang="zh-TW" dirty="0"/>
              <a:t>3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4992" y="1263773"/>
            <a:ext cx="8101492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下列有關新興</a:t>
            </a:r>
            <a:r>
              <a:rPr lang="en-US" altLang="zh-TW" sz="3200" dirty="0"/>
              <a:t> (</a:t>
            </a:r>
            <a:r>
              <a:rPr lang="zh-TW" altLang="zh-TW" sz="3200" dirty="0"/>
              <a:t>新型態</a:t>
            </a:r>
            <a:r>
              <a:rPr lang="en-US" altLang="zh-TW" sz="3200" dirty="0"/>
              <a:t>)</a:t>
            </a:r>
            <a:r>
              <a:rPr lang="zh-TW" altLang="zh-TW" sz="3200" dirty="0"/>
              <a:t>毒品的陳述，哪一項是</a:t>
            </a:r>
            <a:r>
              <a:rPr lang="zh-TW" altLang="zh-TW" sz="3200" b="1" u="sng" dirty="0"/>
              <a:t>錯誤</a:t>
            </a:r>
            <a:r>
              <a:rPr lang="zh-TW" altLang="zh-TW" sz="3200" dirty="0"/>
              <a:t>的？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新興</a:t>
            </a:r>
            <a:r>
              <a:rPr lang="en-US" altLang="zh-TW" sz="3200" dirty="0"/>
              <a:t> (</a:t>
            </a:r>
            <a:r>
              <a:rPr lang="zh-TW" altLang="zh-TW" sz="3200" dirty="0"/>
              <a:t>新型態</a:t>
            </a:r>
            <a:r>
              <a:rPr lang="en-US" altLang="zh-TW" sz="3200" dirty="0"/>
              <a:t>)</a:t>
            </a:r>
            <a:r>
              <a:rPr lang="zh-TW" altLang="zh-TW" sz="3200" dirty="0"/>
              <a:t>毒品可能以變身方式呈現，如茶包、巧克力形式等。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新興</a:t>
            </a:r>
            <a:r>
              <a:rPr lang="en-US" altLang="zh-TW" sz="3200" dirty="0"/>
              <a:t> (</a:t>
            </a:r>
            <a:r>
              <a:rPr lang="zh-TW" altLang="zh-TW" sz="3200" dirty="0"/>
              <a:t>新型態</a:t>
            </a:r>
            <a:r>
              <a:rPr lang="en-US" altLang="zh-TW" sz="3200" dirty="0"/>
              <a:t>)</a:t>
            </a:r>
            <a:r>
              <a:rPr lang="zh-TW" altLang="zh-TW" sz="3200" dirty="0"/>
              <a:t>毒品比傳統非法藥物沒有傷害性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新興</a:t>
            </a:r>
            <a:r>
              <a:rPr lang="en-US" altLang="zh-TW" sz="3200" dirty="0"/>
              <a:t> (</a:t>
            </a:r>
            <a:r>
              <a:rPr lang="zh-TW" altLang="zh-TW" sz="3200" dirty="0"/>
              <a:t>新型態</a:t>
            </a:r>
            <a:r>
              <a:rPr lang="en-US" altLang="zh-TW" sz="3200" dirty="0"/>
              <a:t>)</a:t>
            </a:r>
            <a:r>
              <a:rPr lang="zh-TW" altLang="zh-TW" sz="3200" dirty="0"/>
              <a:t>毒品有很多假毒品或含對身體有害的物質。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買有被重新封口或包裝過的咖啡包，就有可能買到新興</a:t>
            </a:r>
            <a:r>
              <a:rPr lang="en-US" altLang="zh-TW" sz="3200" dirty="0"/>
              <a:t> (</a:t>
            </a:r>
            <a:r>
              <a:rPr lang="zh-TW" altLang="zh-TW" sz="3200" dirty="0"/>
              <a:t>新型態</a:t>
            </a:r>
            <a:r>
              <a:rPr lang="en-US" altLang="zh-TW" sz="3200" dirty="0"/>
              <a:t>)</a:t>
            </a:r>
            <a:r>
              <a:rPr lang="zh-TW" altLang="zh-TW" sz="3200" dirty="0"/>
              <a:t>毒品。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 r="6501" b="56962"/>
          <a:stretch/>
        </p:blipFill>
        <p:spPr>
          <a:xfrm>
            <a:off x="5844339" y="2871537"/>
            <a:ext cx="2609850" cy="2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28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63.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3749" y="1231690"/>
            <a:ext cx="7556061" cy="446325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200" dirty="0" smtClean="0">
                <a:latin typeface="+mj-ea"/>
              </a:rPr>
              <a:t>        現今</a:t>
            </a:r>
            <a:r>
              <a:rPr lang="zh-TW" altLang="en-US" sz="3200" dirty="0">
                <a:latin typeface="+mj-ea"/>
              </a:rPr>
              <a:t>新興毒品常混和多種成分，包括：二級毒品安非他命、神仙水、搖頭丸、毒郵票、三級毒品</a:t>
            </a:r>
            <a:r>
              <a:rPr lang="en-US" altLang="zh-TW" sz="3200" dirty="0">
                <a:latin typeface="+mj-ea"/>
              </a:rPr>
              <a:t>K</a:t>
            </a:r>
            <a:r>
              <a:rPr lang="zh-TW" altLang="en-US" sz="3200" dirty="0">
                <a:latin typeface="+mj-ea"/>
              </a:rPr>
              <a:t>他命等，有心人士將其混入小糖果、仙渣梅、餅乾、奶茶包等，若學童不知情，恐會誤觸誤食而恐染上毒癮，未來應更加小心。</a:t>
            </a:r>
            <a:endParaRPr lang="en-US" altLang="zh-TW" sz="3200" dirty="0">
              <a:latin typeface="+mj-ea"/>
            </a:endParaRPr>
          </a:p>
          <a:p>
            <a:pPr eaLnBrk="1" hangingPunct="1"/>
            <a:endParaRPr lang="en-US" altLang="zh-TW" sz="2800" dirty="0" smtClean="0">
              <a:latin typeface="+mj-ea"/>
            </a:endParaRPr>
          </a:p>
          <a:p>
            <a:pPr eaLnBrk="1" hangingPunct="1"/>
            <a:endParaRPr lang="en-US" altLang="zh-TW" sz="2800" dirty="0">
              <a:latin typeface="+mj-ea"/>
            </a:endParaRPr>
          </a:p>
          <a:p>
            <a:pPr marL="0" indent="0" eaLnBrk="1" hangingPunct="1">
              <a:buNone/>
            </a:pPr>
            <a:r>
              <a:rPr lang="zh-TW" altLang="en-US" sz="2000" dirty="0">
                <a:latin typeface="+mj-ea"/>
              </a:rPr>
              <a:t>資料來源：法務部。反毒大本營</a:t>
            </a:r>
            <a:endParaRPr lang="en-US" altLang="zh-TW" sz="2000" dirty="0">
              <a:latin typeface="+mj-ea"/>
            </a:endParaRPr>
          </a:p>
          <a:p>
            <a:pPr marL="0" indent="0" eaLnBrk="1" hangingPunct="1">
              <a:buNone/>
            </a:pPr>
            <a:r>
              <a:rPr lang="en-US" altLang="zh-TW" sz="2000" dirty="0" smtClean="0"/>
              <a:t>https</a:t>
            </a:r>
            <a:r>
              <a:rPr lang="en-US" altLang="zh-TW" sz="2000" dirty="0"/>
              <a:t>://antidrug.moj.gov.tw/lp-1191-1-1-60.html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453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477" y="0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64.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3328" y="1263773"/>
            <a:ext cx="8005240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小志幫朋友以電話與人接洽販賣非法藥物，小志的行為是否觸法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zh-TW" sz="3200" dirty="0"/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只有負責聯絡，不會構成犯罪。</a:t>
            </a:r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其行為是屬於販賣非法藥物的一種，構成了犯罪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沒有實際見面的販賣行為，不會構成犯罪。</a:t>
            </a:r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因為是義務幫忙，而且沒有拿錢，就不構成犯罪。</a:t>
            </a:r>
          </a:p>
          <a:p>
            <a:pPr marL="742950" indent="-742950">
              <a:buFont typeface="Wingdings" panose="05000000000000000000" pitchFamily="2" charset="2"/>
              <a:buAutoNum type="circleNumWdWhitePlain"/>
            </a:pP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 r="6501" b="56962"/>
          <a:stretch/>
        </p:blipFill>
        <p:spPr>
          <a:xfrm>
            <a:off x="5802132" y="2740245"/>
            <a:ext cx="2609850" cy="2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64.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3502" y="1390717"/>
            <a:ext cx="7687890" cy="4463257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200" dirty="0" smtClean="0"/>
              <a:t>       根據</a:t>
            </a:r>
            <a:r>
              <a:rPr lang="zh-TW" altLang="en-US" sz="3200" u="sng" dirty="0"/>
              <a:t>毒品危害防制條例</a:t>
            </a:r>
            <a:r>
              <a:rPr lang="zh-TW" altLang="en-US" sz="3200" dirty="0"/>
              <a:t>，吸毒、</a:t>
            </a:r>
            <a:r>
              <a:rPr lang="zh-TW" altLang="en-US" sz="4000" b="1" u="sng" dirty="0"/>
              <a:t>販毒</a:t>
            </a:r>
            <a:r>
              <a:rPr lang="zh-TW" altLang="en-US" sz="3200" dirty="0"/>
              <a:t>、製造、運輸、施用、持有、轉讓等都是觸犯刑法的行為，必須坐牢，但若在被查獲前自動向有關單位報請勒戒，司法單位將視非法藥物使用者為病人，給予毒癮戒治而不予懲處。</a:t>
            </a:r>
          </a:p>
        </p:txBody>
      </p:sp>
    </p:spTree>
    <p:extLst>
      <p:ext uri="{BB962C8B-B14F-4D97-AF65-F5344CB8AC3E}">
        <p14:creationId xmlns:p14="http://schemas.microsoft.com/office/powerpoint/2010/main" val="646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6274" y="36607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65.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2087" y="1424194"/>
            <a:ext cx="6882292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下列有關藥物濫用導致的影響，何者</a:t>
            </a:r>
            <a:r>
              <a:rPr lang="zh-TW" altLang="zh-TW" sz="3200" b="1" u="sng" dirty="0"/>
              <a:t>錯誤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>
              <a:buNone/>
            </a:pPr>
            <a:endParaRPr lang="zh-TW" altLang="zh-TW" sz="3200" dirty="0"/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個人身體器官功能受損</a:t>
            </a:r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家庭經濟負擔加重</a:t>
            </a:r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社會治安問題惡化</a:t>
            </a:r>
          </a:p>
          <a:p>
            <a:pPr marL="742950" lvl="0" indent="-7429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心理情緒壓力解除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0" t="43038" r="6800" b="13924"/>
          <a:stretch/>
        </p:blipFill>
        <p:spPr>
          <a:xfrm>
            <a:off x="5929563" y="2552699"/>
            <a:ext cx="2405816" cy="27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65.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4135" y="1231690"/>
            <a:ext cx="7998365" cy="4463257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4000" b="1" dirty="0" smtClean="0"/>
              <a:t>      </a:t>
            </a:r>
            <a:r>
              <a:rPr lang="zh-TW" altLang="en-US" sz="3200" dirty="0" smtClean="0"/>
              <a:t>非法藥物會</a:t>
            </a:r>
            <a:r>
              <a:rPr lang="zh-TW" altLang="en-US" sz="3200" dirty="0"/>
              <a:t>對腦中樞神經造成影響，吸毒者常常會在不知不覺的情況下成癮，進而</a:t>
            </a:r>
            <a:r>
              <a:rPr lang="zh-TW" altLang="en-US" sz="3200" dirty="0" smtClean="0"/>
              <a:t>依賴非法藥物。</a:t>
            </a:r>
            <a:r>
              <a:rPr lang="zh-TW" altLang="en-US" sz="3200" dirty="0"/>
              <a:t>一旦終止或減少</a:t>
            </a:r>
            <a:r>
              <a:rPr lang="zh-TW" altLang="en-US" sz="3200" dirty="0" smtClean="0"/>
              <a:t>使用非法藥物，</a:t>
            </a:r>
            <a:r>
              <a:rPr lang="zh-TW" altLang="en-US" sz="3200" dirty="0"/>
              <a:t>身體即會產生流淚、打哈欠、嘔吐、腹痛、痙攣、焦躁不安及強烈渴求藥物等戒斷症狀。吸毒成癮者在持續</a:t>
            </a:r>
            <a:r>
              <a:rPr lang="zh-TW" altLang="en-US" sz="3200" dirty="0" smtClean="0"/>
              <a:t>使用非法藥物的</a:t>
            </a:r>
            <a:r>
              <a:rPr lang="zh-TW" altLang="en-US" sz="3200" dirty="0"/>
              <a:t>情況下，極難戒絕，終其一生難以</a:t>
            </a:r>
            <a:r>
              <a:rPr lang="zh-TW" altLang="en-US" sz="3200" dirty="0" smtClean="0"/>
              <a:t>擺脫非法藥物的</a:t>
            </a:r>
            <a:r>
              <a:rPr lang="zh-TW" altLang="en-US" sz="3200" dirty="0"/>
              <a:t>束縛。</a:t>
            </a:r>
          </a:p>
        </p:txBody>
      </p:sp>
    </p:spTree>
    <p:extLst>
      <p:ext uri="{BB962C8B-B14F-4D97-AF65-F5344CB8AC3E}">
        <p14:creationId xmlns:p14="http://schemas.microsoft.com/office/powerpoint/2010/main" val="646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2561" y="205657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66.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3749" y="1167521"/>
            <a:ext cx="7620230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以下關於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搖頭丸的敘述，何者</a:t>
            </a:r>
            <a:r>
              <a:rPr lang="zh-TW" altLang="zh-TW" sz="3200" b="1" u="sng" dirty="0"/>
              <a:t>錯誤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zh-TW" altLang="zh-TW" sz="3200" dirty="0"/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在臺灣已被政府單位列為第</a:t>
            </a:r>
            <a:r>
              <a:rPr lang="en-US" altLang="zh-TW" sz="3200" dirty="0"/>
              <a:t>2</a:t>
            </a:r>
            <a:r>
              <a:rPr lang="zh-TW" altLang="zh-TW" sz="3200" dirty="0"/>
              <a:t>級毒品。</a:t>
            </a:r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搖頭丸的外觀常為藥片或膠囊形狀。</a:t>
            </a:r>
            <a:r>
              <a:rPr lang="en-US" altLang="zh-TW" sz="3200" dirty="0"/>
              <a:t> </a:t>
            </a:r>
            <a:endParaRPr lang="zh-TW" altLang="zh-TW" sz="3200" dirty="0"/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長期使用搖頭丸會上癮，但對腦部神經不會造成損傷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搖頭丸會造成人體食慾不振、牙關緊閉、噁心、肌肉痛、流汗、心悸，並具迷幻作用。</a:t>
            </a:r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45" r="52700" b="13924"/>
          <a:stretch/>
        </p:blipFill>
        <p:spPr>
          <a:xfrm>
            <a:off x="5402512" y="3237874"/>
            <a:ext cx="3003550" cy="268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9338" y="-16329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66.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3528" y="1052076"/>
            <a:ext cx="8327571" cy="4463257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200" b="1" dirty="0" smtClean="0"/>
              <a:t>搖頭丸</a:t>
            </a:r>
            <a:r>
              <a:rPr lang="zh-TW" altLang="en-US" sz="2800" dirty="0" smtClean="0"/>
              <a:t>為</a:t>
            </a:r>
            <a:r>
              <a:rPr lang="zh-TW" altLang="en-US" sz="2800" dirty="0"/>
              <a:t>二級毒品</a:t>
            </a:r>
            <a:r>
              <a:rPr lang="zh-TW" altLang="en-US" sz="2800" dirty="0" smtClean="0"/>
              <a:t>，亞</a:t>
            </a:r>
            <a:r>
              <a:rPr lang="zh-TW" altLang="en-US" sz="2800" dirty="0"/>
              <a:t>甲雙氧甲基安非他命之簡稱，為安非他命類似物質</a:t>
            </a:r>
            <a:r>
              <a:rPr lang="zh-TW" altLang="en-US" sz="2800" dirty="0" smtClean="0"/>
              <a:t>。俗稱</a:t>
            </a:r>
            <a:r>
              <a:rPr lang="zh-TW" altLang="en-US" sz="2800" dirty="0"/>
              <a:t>亞當、狂喜、搖頭丸</a:t>
            </a:r>
            <a:r>
              <a:rPr lang="zh-TW" altLang="en-US" sz="2800" dirty="0" smtClean="0"/>
              <a:t>。具有興奮中樞神經</a:t>
            </a:r>
            <a:r>
              <a:rPr lang="zh-TW" altLang="en-US" sz="2800" dirty="0"/>
              <a:t>以及</a:t>
            </a:r>
            <a:r>
              <a:rPr lang="zh-TW" altLang="en-US" sz="2800" dirty="0" smtClean="0"/>
              <a:t>迷</a:t>
            </a:r>
            <a:r>
              <a:rPr lang="zh-TW" altLang="en-US" sz="2800" dirty="0"/>
              <a:t>幻作用</a:t>
            </a:r>
            <a:r>
              <a:rPr lang="zh-TW" altLang="en-US" sz="2800" dirty="0" smtClean="0"/>
              <a:t>。會造成食慾不振</a:t>
            </a:r>
            <a:r>
              <a:rPr lang="zh-TW" altLang="en-US" sz="2800" dirty="0"/>
              <a:t>、牙關緊閉、噁心、肌肉痛、運動失調、流汗、心悸、疲倦及失眠。引起之毒性包括體溫過高、血管疾病、心律不整。致命的毒性包括橫紋肌溶解、散布性血管內凝集及急性腎衰竭。體溫過高</a:t>
            </a:r>
            <a:r>
              <a:rPr lang="zh-TW" altLang="en-US" sz="2800" dirty="0" smtClean="0"/>
              <a:t>為中毒</a:t>
            </a:r>
            <a:r>
              <a:rPr lang="zh-TW" altLang="en-US" sz="2800" dirty="0"/>
              <a:t>主要特色，可高達攝氏 </a:t>
            </a:r>
            <a:r>
              <a:rPr lang="en-US" altLang="zh-TW" sz="2800" dirty="0"/>
              <a:t>43 </a:t>
            </a:r>
            <a:r>
              <a:rPr lang="zh-TW" altLang="en-US" sz="2800" dirty="0"/>
              <a:t>度，由於藥物作用加上脫水及身體奮力而造成的高體溫可致死</a:t>
            </a:r>
            <a:r>
              <a:rPr lang="zh-TW" altLang="en-US" sz="2800" dirty="0" smtClean="0"/>
              <a:t>。長期</a:t>
            </a:r>
            <a:r>
              <a:rPr lang="zh-TW" altLang="en-US" sz="2800" dirty="0"/>
              <a:t>使用</a:t>
            </a:r>
            <a:r>
              <a:rPr lang="en-US" altLang="zh-TW" sz="2800" dirty="0"/>
              <a:t>MDMA</a:t>
            </a:r>
            <a:r>
              <a:rPr lang="zh-TW" altLang="en-US" sz="2800" dirty="0"/>
              <a:t>不但會上癮，更會造成腦部神經損傷而產生記憶減退、妄想、幻覺及精神分裂症等現象。</a:t>
            </a:r>
          </a:p>
          <a:p>
            <a:pPr algn="just"/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6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224" y="28586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67.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371" y="1424194"/>
            <a:ext cx="7780650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zh-TW" sz="3200" dirty="0"/>
              <a:t>當發現親人出現濫用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的行為時，下列何者</a:t>
            </a:r>
            <a:r>
              <a:rPr lang="zh-TW" altLang="zh-TW" sz="3200" b="1" u="sng" dirty="0"/>
              <a:t>是</a:t>
            </a:r>
            <a:r>
              <a:rPr lang="zh-TW" altLang="zh-TW" sz="3200" dirty="0"/>
              <a:t>幫助他們脫離毒癮</a:t>
            </a:r>
            <a:r>
              <a:rPr lang="zh-TW" altLang="zh-TW" sz="3200" dirty="0" smtClean="0"/>
              <a:t>的方法？</a:t>
            </a:r>
            <a:endParaRPr lang="en-US" altLang="zh-TW" sz="3200" dirty="0" smtClean="0"/>
          </a:p>
          <a:p>
            <a:pPr marL="0" indent="0" algn="just">
              <a:buNone/>
            </a:pPr>
            <a:r>
              <a:rPr lang="zh-TW" altLang="zh-TW" sz="3200" dirty="0"/>
              <a:t>　</a:t>
            </a:r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盡可能陪在他們身邊，鼓勵他們不要再用非法藥物。</a:t>
            </a:r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應視吸毒者為生病的人，要尋求協助。</a:t>
            </a:r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若已成癮，鼓勵他們尋求治療。</a:t>
            </a:r>
          </a:p>
          <a:p>
            <a:pPr marL="514350" lvl="0" indent="-514350" algn="just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以上皆是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algn="just"/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0" t="43038" r="6800" b="13924"/>
          <a:stretch/>
        </p:blipFill>
        <p:spPr>
          <a:xfrm>
            <a:off x="5961647" y="2937708"/>
            <a:ext cx="2405816" cy="274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50.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7097" y="1809205"/>
            <a:ext cx="6174989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dirty="0" smtClean="0"/>
              <a:t>吸食</a:t>
            </a:r>
            <a:r>
              <a:rPr lang="zh-TW" altLang="zh-TW" dirty="0"/>
              <a:t>安非他命的時候</a:t>
            </a:r>
            <a:r>
              <a:rPr lang="zh-TW" altLang="zh-TW" dirty="0" smtClean="0"/>
              <a:t>，</a:t>
            </a:r>
            <a:r>
              <a:rPr lang="zh-TW" altLang="zh-TW" dirty="0"/>
              <a:t>剛開始</a:t>
            </a:r>
            <a:r>
              <a:rPr lang="zh-TW" altLang="zh-TW" dirty="0" smtClean="0"/>
              <a:t>會</a:t>
            </a:r>
            <a:r>
              <a:rPr lang="zh-TW" altLang="zh-TW" dirty="0"/>
              <a:t>憂鬱和疲勞，長期使用則會造成精神振奮。</a:t>
            </a:r>
            <a:endParaRPr lang="zh-TW" altLang="en-US" dirty="0"/>
          </a:p>
        </p:txBody>
      </p:sp>
      <p:pic>
        <p:nvPicPr>
          <p:cNvPr id="5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318059" y="2966765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0352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67.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5149" y="1052076"/>
            <a:ext cx="8145322" cy="44632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b="1" dirty="0"/>
              <a:t>發現家中有人吸毒時，應採取的行動</a:t>
            </a:r>
            <a:r>
              <a:rPr lang="zh-TW" altLang="en-US" sz="3200" b="1" dirty="0" smtClean="0"/>
              <a:t>：</a:t>
            </a:r>
            <a:endParaRPr lang="en-US" altLang="zh-TW" sz="3200" b="1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 smtClean="0"/>
              <a:t>不要</a:t>
            </a:r>
            <a:r>
              <a:rPr lang="zh-TW" altLang="en-US" sz="2800" dirty="0"/>
              <a:t>情緒化，好好與對方談一談，並表示關心</a:t>
            </a:r>
            <a:r>
              <a:rPr lang="zh-TW" altLang="en-US" sz="2800" dirty="0" smtClean="0"/>
              <a:t>，如果</a:t>
            </a:r>
            <a:r>
              <a:rPr lang="zh-TW" altLang="en-US" sz="2800" dirty="0"/>
              <a:t>沒辦法讓對方體會到真誠的關心，想協助</a:t>
            </a:r>
            <a:r>
              <a:rPr lang="zh-TW" altLang="en-US" sz="2800" dirty="0" smtClean="0"/>
              <a:t>他脫</a:t>
            </a:r>
            <a:r>
              <a:rPr lang="zh-TW" altLang="en-US" sz="2800" dirty="0"/>
              <a:t>困，就比天還難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 smtClean="0"/>
              <a:t>也</a:t>
            </a:r>
            <a:r>
              <a:rPr lang="zh-TW" altLang="en-US" sz="2800" dirty="0"/>
              <a:t>要與（學校</a:t>
            </a:r>
            <a:r>
              <a:rPr lang="en-US" altLang="zh-TW" sz="2800" dirty="0"/>
              <a:t>/</a:t>
            </a:r>
            <a:r>
              <a:rPr lang="zh-TW" altLang="en-US" sz="2800" dirty="0"/>
              <a:t>醫院</a:t>
            </a:r>
            <a:r>
              <a:rPr lang="zh-TW" altLang="en-US" sz="2800" dirty="0" smtClean="0"/>
              <a:t>）輔導</a:t>
            </a:r>
            <a:r>
              <a:rPr lang="zh-TW" altLang="en-US" sz="2800" dirty="0"/>
              <a:t>人員保持密切聯繫，大家一起努力，協助</a:t>
            </a:r>
            <a:r>
              <a:rPr lang="zh-TW" altLang="en-US" sz="2800" dirty="0" smtClean="0"/>
              <a:t>戒毒</a:t>
            </a:r>
            <a:r>
              <a:rPr lang="zh-TW" altLang="en-US" sz="2800" dirty="0"/>
              <a:t>，才能防止情況惡化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 smtClean="0"/>
              <a:t>吸毒</a:t>
            </a:r>
            <a:r>
              <a:rPr lang="zh-TW" altLang="en-US" sz="2800" dirty="0"/>
              <a:t>，是一種成癮性行為，通常必須要有</a:t>
            </a:r>
            <a:r>
              <a:rPr lang="zh-TW" altLang="en-US" sz="2800" dirty="0" smtClean="0"/>
              <a:t>醫療層級</a:t>
            </a:r>
            <a:r>
              <a:rPr lang="zh-TW" altLang="en-US" sz="2800" dirty="0"/>
              <a:t>的方法介入</a:t>
            </a:r>
            <a:r>
              <a:rPr lang="zh-TW" altLang="en-US" sz="2800" dirty="0" smtClean="0"/>
              <a:t>，應該</a:t>
            </a:r>
            <a:r>
              <a:rPr lang="zh-TW" altLang="en-US" sz="2800" dirty="0"/>
              <a:t>帶到醫療院所，尋求專業協助，</a:t>
            </a:r>
            <a:r>
              <a:rPr lang="zh-TW" altLang="en-US" sz="2800" dirty="0" smtClean="0"/>
              <a:t>進行有效</a:t>
            </a:r>
            <a:r>
              <a:rPr lang="zh-TW" altLang="en-US" sz="2800" dirty="0"/>
              <a:t>的戒治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sz="2800" dirty="0" smtClean="0"/>
              <a:t>無論</a:t>
            </a:r>
            <a:r>
              <a:rPr lang="zh-TW" altLang="en-US" sz="2800" dirty="0"/>
              <a:t>是各地方的毒品危害防制中心、醫療院</a:t>
            </a:r>
            <a:r>
              <a:rPr lang="zh-TW" altLang="en-US" sz="2800" dirty="0" smtClean="0"/>
              <a:t>所或</a:t>
            </a:r>
            <a:r>
              <a:rPr lang="zh-TW" altLang="en-US" sz="2800" dirty="0"/>
              <a:t>宗教團體，都是可以諮詢的</a:t>
            </a:r>
            <a:r>
              <a:rPr lang="zh-TW" altLang="en-US" sz="2800" dirty="0" smtClean="0"/>
              <a:t>對象。</a:t>
            </a:r>
            <a:endParaRPr lang="zh-TW" altLang="en-US" sz="2800" b="1" dirty="0"/>
          </a:p>
          <a:p>
            <a:pPr>
              <a:buFont typeface="Wingdings" panose="05000000000000000000" pitchFamily="2" charset="2"/>
              <a:buChar char="p"/>
            </a:pP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67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393" y="333993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選擇題 </a:t>
            </a:r>
            <a:r>
              <a:rPr lang="en-US" altLang="zh-TW" dirty="0" smtClean="0"/>
              <a:t>68.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539" y="1424194"/>
            <a:ext cx="7941071" cy="4108269"/>
          </a:xfrm>
        </p:spPr>
        <p:txBody>
          <a:bodyPr/>
          <a:lstStyle/>
          <a:p>
            <a:pPr marL="0" indent="0">
              <a:buNone/>
            </a:pPr>
            <a:r>
              <a:rPr lang="zh-TW" altLang="zh-TW" sz="3200" dirty="0"/>
              <a:t>依據法令規定，下列有關</a:t>
            </a:r>
            <a:r>
              <a:rPr lang="zh-TW" altLang="zh-TW" sz="4000" b="1" dirty="0"/>
              <a:t>非法藥物</a:t>
            </a:r>
            <a:r>
              <a:rPr lang="zh-TW" altLang="zh-TW" sz="3200" dirty="0"/>
              <a:t>相關犯罪行為的敘述，何者</a:t>
            </a:r>
            <a:r>
              <a:rPr lang="zh-TW" altLang="zh-TW" sz="3200" b="1" u="sng" dirty="0"/>
              <a:t>錯誤</a:t>
            </a:r>
            <a:r>
              <a:rPr lang="zh-TW" altLang="zh-TW" sz="3200" dirty="0" smtClean="0"/>
              <a:t>？</a:t>
            </a:r>
            <a:endParaRPr lang="en-US" altLang="zh-TW" sz="3200" dirty="0" smtClean="0"/>
          </a:p>
          <a:p>
            <a:pPr marL="514350" indent="-514350">
              <a:buFont typeface="Wingdings" panose="05000000000000000000" pitchFamily="2" charset="2"/>
              <a:buAutoNum type="circleNumWdWhitePlain"/>
            </a:pP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吸食或施打非法藥物都是犯罪行為</a:t>
            </a:r>
            <a:r>
              <a:rPr lang="en-US" altLang="zh-TW" sz="3200" dirty="0"/>
              <a:t>ˉ</a:t>
            </a: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持有但是並未使用非法藥物並不犯法</a:t>
            </a:r>
            <a:r>
              <a:rPr lang="zh-TW" altLang="zh-TW" sz="3200" dirty="0" smtClean="0"/>
              <a:t>。</a:t>
            </a:r>
            <a:endParaRPr lang="zh-TW" altLang="zh-TW" sz="3200" dirty="0"/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運輸、製造、販賣非法藥物最高可以處以死刑</a:t>
            </a:r>
          </a:p>
          <a:p>
            <a:pPr marL="514350" lvl="0" indent="-514350">
              <a:buFont typeface="Wingdings" panose="05000000000000000000" pitchFamily="2" charset="2"/>
              <a:buAutoNum type="circleNumWdWhitePlain"/>
            </a:pPr>
            <a:r>
              <a:rPr lang="zh-TW" altLang="zh-TW" sz="3200" dirty="0"/>
              <a:t>分享、提供非法藥物者是違法的</a:t>
            </a:r>
          </a:p>
          <a:p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99" r="6501" b="56962"/>
          <a:stretch/>
        </p:blipFill>
        <p:spPr>
          <a:xfrm>
            <a:off x="5742571" y="2679029"/>
            <a:ext cx="2609850" cy="2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52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7938" y="0"/>
            <a:ext cx="8229600" cy="1143000"/>
          </a:xfrm>
        </p:spPr>
        <p:txBody>
          <a:bodyPr/>
          <a:lstStyle/>
          <a:p>
            <a:r>
              <a:rPr lang="zh-TW" altLang="en-US" dirty="0"/>
              <a:t>選擇</a:t>
            </a:r>
            <a:r>
              <a:rPr lang="zh-TW" altLang="en-US" dirty="0" smtClean="0"/>
              <a:t>題  </a:t>
            </a:r>
            <a:r>
              <a:rPr lang="en-US" altLang="zh-TW" dirty="0" smtClean="0"/>
              <a:t>68.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3749" y="1231690"/>
            <a:ext cx="7556061" cy="446325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200" dirty="0" smtClean="0"/>
              <a:t>        根據</a:t>
            </a:r>
            <a:r>
              <a:rPr lang="zh-TW" altLang="en-US" sz="3200" b="1" u="sng" dirty="0"/>
              <a:t>毒品危害防制條例</a:t>
            </a:r>
            <a:r>
              <a:rPr lang="zh-TW" altLang="en-US" sz="3200" dirty="0"/>
              <a:t>，吸毒、販毒、製造、運輸、施用、持有、轉讓等都是觸犯刑法的行為，必須坐牢，但若在被查獲前自動向有關單位報請勒戒，司法單位將視非法藥物使用者為病人，給予毒癮戒治而不予懲處。</a:t>
            </a:r>
          </a:p>
          <a:p>
            <a:endParaRPr lang="zh-TW" alt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9758">
            <a:off x="148136" y="4134330"/>
            <a:ext cx="2754905" cy="2414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4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579" y="431800"/>
            <a:ext cx="6305550" cy="1223963"/>
          </a:xfrm>
        </p:spPr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79" y="1570038"/>
            <a:ext cx="6305550" cy="46037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zh-TW" sz="2400" dirty="0"/>
              <a:t>行政院衛生署食品藥物管理局（</a:t>
            </a:r>
            <a:r>
              <a:rPr lang="en-US" altLang="zh-TW" sz="2400" dirty="0"/>
              <a:t>2009</a:t>
            </a:r>
            <a:r>
              <a:rPr lang="zh-TW" altLang="en-US" sz="2400" dirty="0"/>
              <a:t>）。藥物濫用防制宣導教材。</a:t>
            </a:r>
          </a:p>
          <a:p>
            <a:pPr>
              <a:spcBef>
                <a:spcPts val="1200"/>
              </a:spcBef>
            </a:pPr>
            <a:r>
              <a:rPr lang="zh-TW" altLang="en-US" sz="2400" dirty="0"/>
              <a:t>行政院衛生署食品藥物管理局（</a:t>
            </a:r>
            <a:r>
              <a:rPr lang="en-US" altLang="zh-TW" sz="2400" dirty="0"/>
              <a:t>2011</a:t>
            </a:r>
            <a:r>
              <a:rPr lang="zh-TW" altLang="en-US" sz="2400" dirty="0"/>
              <a:t>）。管制藥品簡訊。</a:t>
            </a:r>
          </a:p>
          <a:p>
            <a:pPr>
              <a:spcBef>
                <a:spcPts val="1200"/>
              </a:spcBef>
            </a:pPr>
            <a:r>
              <a:rPr lang="zh-TW" altLang="en-US" sz="2400" dirty="0"/>
              <a:t>行政院衛生署食品藥物管理局（</a:t>
            </a:r>
            <a:r>
              <a:rPr lang="en-US" altLang="zh-TW" sz="2400" dirty="0"/>
              <a:t>2012</a:t>
            </a:r>
            <a:r>
              <a:rPr lang="zh-TW" altLang="en-US" sz="2400" dirty="0"/>
              <a:t>）。</a:t>
            </a:r>
            <a:r>
              <a:rPr lang="en-US" altLang="zh-TW" sz="2400" dirty="0"/>
              <a:t>7</a:t>
            </a:r>
            <a:r>
              <a:rPr lang="zh-TW" altLang="en-US" sz="2400" dirty="0"/>
              <a:t>月藥物濫用案件暨檢驗統計資料。</a:t>
            </a:r>
          </a:p>
          <a:p>
            <a:pPr>
              <a:spcBef>
                <a:spcPts val="1200"/>
              </a:spcBef>
            </a:pPr>
            <a:r>
              <a:rPr lang="zh-TW" altLang="en-US" sz="2400" dirty="0"/>
              <a:t>吳天鳴、朱延和（</a:t>
            </a:r>
            <a:r>
              <a:rPr lang="en-US" altLang="zh-TW" sz="2400" dirty="0"/>
              <a:t>2003</a:t>
            </a:r>
            <a:r>
              <a:rPr lang="zh-TW" altLang="en-US" sz="2400" dirty="0"/>
              <a:t>）。細菌的抗藥性。科學發展，</a:t>
            </a:r>
            <a:r>
              <a:rPr lang="en-US" altLang="zh-TW" sz="2400" dirty="0"/>
              <a:t>364</a:t>
            </a:r>
            <a:r>
              <a:rPr lang="zh-TW" altLang="en-US" sz="2400" dirty="0"/>
              <a:t>，</a:t>
            </a:r>
            <a:r>
              <a:rPr lang="en-US" altLang="zh-TW" sz="2400" dirty="0"/>
              <a:t>64-73</a:t>
            </a:r>
            <a:r>
              <a:rPr lang="zh-TW" altLang="en-US" sz="2400" dirty="0"/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400" dirty="0"/>
              <a:t>李瑟（</a:t>
            </a:r>
            <a:r>
              <a:rPr lang="en-US" altLang="zh-TW" sz="2400" dirty="0"/>
              <a:t>1998</a:t>
            </a:r>
            <a:r>
              <a:rPr lang="zh-TW" altLang="en-US" sz="2400" dirty="0"/>
              <a:t>）。抗藥性從何而來？康健雜誌，</a:t>
            </a:r>
            <a:r>
              <a:rPr lang="en-US" altLang="zh-TW" sz="2400" dirty="0"/>
              <a:t>3</a:t>
            </a:r>
            <a:r>
              <a:rPr lang="zh-TW" altLang="en-US" sz="2400" dirty="0" smtClean="0"/>
              <a:t>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6031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69553" y="431800"/>
            <a:ext cx="6305550" cy="1223963"/>
          </a:xfrm>
        </p:spPr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9553" y="1550988"/>
            <a:ext cx="6305550" cy="46037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sz="2400" dirty="0" smtClean="0"/>
              <a:t>陳世煌</a:t>
            </a:r>
            <a:r>
              <a:rPr lang="en-US" altLang="zh-TW" sz="2400" dirty="0"/>
              <a:t>(2006)</a:t>
            </a:r>
            <a:r>
              <a:rPr lang="zh-TW" altLang="en-US" sz="2400" dirty="0"/>
              <a:t>。美國防毒經驗</a:t>
            </a:r>
            <a:r>
              <a:rPr lang="en-US" altLang="zh-TW" sz="2400" dirty="0"/>
              <a:t>—</a:t>
            </a:r>
            <a:r>
              <a:rPr lang="zh-TW" altLang="en-US" sz="2400" dirty="0"/>
              <a:t>新興毒品之防制。刑事雙月刊，</a:t>
            </a:r>
            <a:r>
              <a:rPr lang="en-US" altLang="zh-TW" sz="2400" dirty="0"/>
              <a:t>20-23</a:t>
            </a:r>
            <a:r>
              <a:rPr lang="zh-TW" altLang="en-US" sz="2400" dirty="0"/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400" dirty="0"/>
              <a:t>蔡維禎（</a:t>
            </a:r>
            <a:r>
              <a:rPr lang="en-US" altLang="zh-TW" sz="2400" dirty="0"/>
              <a:t>2000</a:t>
            </a:r>
            <a:r>
              <a:rPr lang="zh-TW" altLang="en-US" sz="2400" dirty="0"/>
              <a:t>）。常見之減肥藥危害，管制藥品簡訊，</a:t>
            </a:r>
            <a:r>
              <a:rPr lang="en-US" altLang="zh-TW" sz="2400" dirty="0"/>
              <a:t>2</a:t>
            </a:r>
            <a:r>
              <a:rPr lang="zh-TW" altLang="en-US" sz="2400" dirty="0"/>
              <a:t>，</a:t>
            </a:r>
            <a:r>
              <a:rPr lang="en-US" altLang="zh-TW" sz="2400" dirty="0"/>
              <a:t>1-3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pPr>
              <a:spcBef>
                <a:spcPts val="1200"/>
              </a:spcBef>
            </a:pPr>
            <a:r>
              <a:rPr lang="zh-TW" altLang="en-US" sz="2400" dirty="0"/>
              <a:t>國防部軍法司審判事務處</a:t>
            </a:r>
            <a:r>
              <a:rPr lang="en-US" altLang="zh-TW" sz="2400" dirty="0"/>
              <a:t>(2012)</a:t>
            </a:r>
            <a:r>
              <a:rPr lang="zh-TW" altLang="en-US" sz="2400" dirty="0"/>
              <a:t>。人生彩色黑白，當由你我抉擇。心生專文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spcBef>
                <a:spcPts val="1200"/>
              </a:spcBef>
            </a:pPr>
            <a:r>
              <a:rPr lang="zh-TW" altLang="en-US" sz="2400" dirty="0"/>
              <a:t>康軒出版社（</a:t>
            </a:r>
            <a:r>
              <a:rPr lang="en-US" altLang="zh-TW" sz="2400" dirty="0"/>
              <a:t>2012</a:t>
            </a:r>
            <a:r>
              <a:rPr lang="zh-TW" altLang="en-US" sz="2400" dirty="0"/>
              <a:t>）。致命的迷幻世界。國中九年級上學期健康與體育領域課本第二單元第三章。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8969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5882" y="431800"/>
            <a:ext cx="6305550" cy="1223963"/>
          </a:xfrm>
        </p:spPr>
        <p:txBody>
          <a:bodyPr/>
          <a:lstStyle/>
          <a:p>
            <a:r>
              <a:rPr lang="zh-TW" altLang="en-US" dirty="0"/>
              <a:t>參考資料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5882" y="1436688"/>
            <a:ext cx="6572250" cy="4603750"/>
          </a:xfr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zh-TW" altLang="en-US" sz="2400" dirty="0" smtClean="0"/>
              <a:t>行政院衛生署食品藥物管理局</a:t>
            </a:r>
            <a:r>
              <a:rPr lang="en-US" altLang="zh-TW" sz="2400" dirty="0" smtClean="0">
                <a:hlinkClick r:id="rId2"/>
              </a:rPr>
              <a:t>http://www.fda.gov.tw/TC/index.aspx</a:t>
            </a:r>
            <a:endParaRPr lang="en-US" altLang="zh-TW" sz="2400" dirty="0" smtClean="0"/>
          </a:p>
          <a:p>
            <a:pPr algn="l">
              <a:lnSpc>
                <a:spcPct val="110000"/>
              </a:lnSpc>
            </a:pPr>
            <a:r>
              <a:rPr lang="zh-TW" altLang="en-US" sz="2400" dirty="0" smtClean="0"/>
              <a:t>全國法規資料庫</a:t>
            </a:r>
            <a:r>
              <a:rPr lang="en-US" altLang="zh-TW" sz="2400" dirty="0" smtClean="0">
                <a:hlinkClick r:id="rId3"/>
              </a:rPr>
              <a:t>http://law.moj.gov.tw/LawClass/LawContent.aspx?pcode=C0000008</a:t>
            </a:r>
            <a:endParaRPr lang="en-US" altLang="zh-TW" sz="2400" dirty="0" smtClean="0"/>
          </a:p>
          <a:p>
            <a:pPr algn="l">
              <a:lnSpc>
                <a:spcPct val="110000"/>
              </a:lnSpc>
            </a:pPr>
            <a:r>
              <a:rPr lang="en-US" altLang="zh-TW" sz="2400" dirty="0" smtClean="0"/>
              <a:t>BBC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NEWSBEAT</a:t>
            </a:r>
            <a:r>
              <a:rPr lang="en-US" altLang="zh-TW" sz="2400" dirty="0" smtClean="0">
                <a:hlinkClick r:id="rId4"/>
              </a:rPr>
              <a:t> </a:t>
            </a:r>
            <a:r>
              <a:rPr lang="en-US" altLang="zh-TW" sz="2400" u="sng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http://www.bbc.co.uk/newsbeat/10004366</a:t>
            </a:r>
            <a:endParaRPr lang="en-US" altLang="zh-TW" sz="2400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zh-TW" altLang="en-US" sz="2400" dirty="0" smtClean="0"/>
              <a:t>台北市教育局反毒資源中心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u="sng" dirty="0" smtClean="0">
                <a:solidFill>
                  <a:schemeClr val="accent2">
                    <a:lumMod val="75000"/>
                  </a:schemeClr>
                </a:solidFill>
              </a:rPr>
              <a:t>http://www2.slhs.tp.edu.tw/~club1/index.htm</a:t>
            </a:r>
          </a:p>
        </p:txBody>
      </p:sp>
    </p:spTree>
    <p:extLst>
      <p:ext uri="{BB962C8B-B14F-4D97-AF65-F5344CB8AC3E}">
        <p14:creationId xmlns:p14="http://schemas.microsoft.com/office/powerpoint/2010/main" val="267323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4301" y="281411"/>
            <a:ext cx="8229600" cy="1143000"/>
          </a:xfrm>
        </p:spPr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50.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9467" y="1555205"/>
            <a:ext cx="8415867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dirty="0" smtClean="0">
                <a:latin typeface="+mn-ea"/>
              </a:rPr>
              <a:t>        安非他命</a:t>
            </a:r>
            <a:r>
              <a:rPr lang="zh-TW" altLang="en-US" dirty="0">
                <a:latin typeface="+mn-ea"/>
              </a:rPr>
              <a:t>為</a:t>
            </a:r>
            <a:r>
              <a:rPr lang="zh-TW" altLang="en-US" sz="4400" b="1" dirty="0">
                <a:latin typeface="+mn-ea"/>
              </a:rPr>
              <a:t>中樞神經興奮劑</a:t>
            </a:r>
            <a:r>
              <a:rPr lang="zh-TW" altLang="en-US" dirty="0">
                <a:latin typeface="+mn-ea"/>
              </a:rPr>
              <a:t>，初用</a:t>
            </a:r>
            <a:r>
              <a:rPr lang="zh-TW" altLang="en-US" dirty="0" smtClean="0">
                <a:latin typeface="+mn-ea"/>
              </a:rPr>
              <a:t>時有</a:t>
            </a:r>
            <a:r>
              <a:rPr lang="zh-TW" altLang="en-US" dirty="0">
                <a:latin typeface="+mn-ea"/>
              </a:rPr>
              <a:t>提神、振奮、欣快感、自信、滿足感；長期使用會造成如妄想型精神分裂症之安非他命精神疾病，症狀包括猜忌、多疑、妄想、情緒不穩、易怒、</a:t>
            </a:r>
            <a:r>
              <a:rPr lang="zh-TW" altLang="en-US" b="1" dirty="0">
                <a:latin typeface="+mn-ea"/>
              </a:rPr>
              <a:t>視幻覺、聽幻覺、觸幻覺</a:t>
            </a:r>
            <a:r>
              <a:rPr lang="zh-TW" altLang="en-US" dirty="0">
                <a:latin typeface="+mn-ea"/>
              </a:rPr>
              <a:t>、強迫或重覆性的行為及睡眠障礙等，也常伴有自殘、暴力攻擊</a:t>
            </a:r>
            <a:r>
              <a:rPr lang="zh-TW" altLang="en-US" dirty="0" smtClean="0">
                <a:latin typeface="+mn-ea"/>
              </a:rPr>
              <a:t>行為</a:t>
            </a:r>
            <a:endParaRPr lang="zh-TW" altLang="en-US" dirty="0">
              <a:latin typeface="+mn-ea"/>
            </a:endParaRPr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51.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人體對</a:t>
            </a:r>
            <a:r>
              <a:rPr lang="zh-TW" altLang="zh-TW" sz="4400" b="1" dirty="0"/>
              <a:t>非法藥物</a:t>
            </a:r>
            <a:r>
              <a:rPr lang="zh-TW" altLang="zh-TW" dirty="0"/>
              <a:t>會產生心理性依賴及生理性依賴，其中又以心理性依賴比較難戒除。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43" b="56667" l="3393" r="35000">
                        <a14:foregroundMark x1="12857" y1="7619" x2="19107" y2="32619"/>
                        <a14:foregroundMark x1="24107" y1="10238" x2="28036" y2="26429"/>
                        <a14:foregroundMark x1="10179" y1="7381" x2="9107" y2="19524"/>
                        <a14:foregroundMark x1="10893" y1="8571" x2="28750" y2="11667"/>
                        <a14:foregroundMark x1="12679" y1="10952" x2="11071" y2="30714"/>
                        <a14:foregroundMark x1="22321" y1="19524" x2="26964" y2="26429"/>
                        <a14:foregroundMark x1="16250" y1="18810" x2="26250" y2="23095"/>
                        <a14:foregroundMark x1="16429" y1="8095" x2="26250" y2="7381"/>
                        <a14:foregroundMark x1="18929" y1="7857" x2="23750" y2="7143"/>
                        <a14:foregroundMark x1="16250" y1="7857" x2="20893" y2="6905"/>
                        <a14:foregroundMark x1="7857" y1="22619" x2="8571" y2="27857"/>
                        <a14:foregroundMark x1="11250" y1="30476" x2="15179" y2="29762"/>
                        <a14:foregroundMark x1="12500" y1="25952" x2="26250" y2="25714"/>
                        <a14:foregroundMark x1="29286" y1="7381" x2="29286" y2="138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703" b="42500"/>
          <a:stretch/>
        </p:blipFill>
        <p:spPr bwMode="auto">
          <a:xfrm rot="953162">
            <a:off x="5659828" y="2848231"/>
            <a:ext cx="3034686" cy="37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719" y="16042"/>
            <a:ext cx="8229600" cy="1143000"/>
          </a:xfrm>
        </p:spPr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51.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279816"/>
            <a:ext cx="8582527" cy="4108269"/>
          </a:xfrm>
        </p:spPr>
        <p:txBody>
          <a:bodyPr/>
          <a:lstStyle/>
          <a:p>
            <a:pPr algn="just"/>
            <a:r>
              <a:rPr lang="zh-TW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生理</a:t>
            </a:r>
            <a:r>
              <a:rPr lang="zh-TW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性依賴：</a:t>
            </a:r>
            <a:r>
              <a:rPr lang="zh-TW" altLang="zh-TW" sz="3000" dirty="0"/>
              <a:t>是指藥物濫用者停止使用藥物後，產生戒斷症狀，濫用者為抒解不舒服的症狀而持續用藥。</a:t>
            </a:r>
          </a:p>
          <a:p>
            <a:pPr algn="just"/>
            <a:r>
              <a:rPr lang="zh-TW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心理</a:t>
            </a:r>
            <a:r>
              <a:rPr lang="zh-TW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性依賴：</a:t>
            </a:r>
            <a:r>
              <a:rPr lang="zh-TW" altLang="zh-TW" sz="3000" dirty="0"/>
              <a:t>是指藥物濫用者明知道重複使用這些藥物，會對身體帶來不良的影響，但又對它們產生強烈需求和欲望。</a:t>
            </a:r>
          </a:p>
          <a:p>
            <a:pPr algn="just"/>
            <a:r>
              <a:rPr lang="zh-TW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戒</a:t>
            </a:r>
            <a:r>
              <a:rPr lang="zh-TW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治療程可分為三階段：</a:t>
            </a:r>
            <a:r>
              <a:rPr lang="zh-TW" altLang="zh-TW" sz="3000" dirty="0"/>
              <a:t>生理戒治、心理戒治與追蹤輔導，其中心理戒治最困難，成癮者須有堅定的拒毒信念與熟練的拒毒技巧，才能避免再次接觸成癮藥物。</a:t>
            </a:r>
            <a:endParaRPr lang="zh-TW" altLang="en-US" sz="3000" b="1" dirty="0">
              <a:latin typeface="+mn-ea"/>
            </a:endParaRPr>
          </a:p>
          <a:p>
            <a:pPr marL="0" indent="0">
              <a:buNone/>
            </a:pP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8552" y="24490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是非題 </a:t>
            </a:r>
            <a:r>
              <a:rPr lang="en-US" altLang="zh-TW" dirty="0" smtClean="0"/>
              <a:t>52.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3723" y="1350039"/>
            <a:ext cx="7561384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zh-TW" dirty="0"/>
              <a:t>使用</a:t>
            </a:r>
            <a:r>
              <a:rPr lang="zh-TW" altLang="zh-TW" sz="4400" b="1" dirty="0"/>
              <a:t>非法藥物</a:t>
            </a:r>
            <a:r>
              <a:rPr lang="zh-TW" altLang="zh-TW" dirty="0"/>
              <a:t>者</a:t>
            </a:r>
            <a:r>
              <a:rPr lang="zh-TW" altLang="zh-TW" dirty="0" smtClean="0"/>
              <a:t>大多數</a:t>
            </a:r>
            <a:r>
              <a:rPr lang="zh-TW" altLang="en-US" dirty="0"/>
              <a:t>先從吸菸、喝酒、嚼食檳榔開始→再使用一、二級毒品 </a:t>
            </a:r>
            <a:r>
              <a:rPr lang="en-US" altLang="zh-TW" dirty="0"/>
              <a:t>(</a:t>
            </a:r>
            <a:r>
              <a:rPr lang="zh-TW" altLang="en-US" dirty="0"/>
              <a:t>如海洛因、安非他命等</a:t>
            </a:r>
            <a:r>
              <a:rPr lang="en-US" altLang="zh-TW" dirty="0"/>
              <a:t>)→</a:t>
            </a:r>
            <a:r>
              <a:rPr lang="zh-TW" altLang="en-US" dirty="0"/>
              <a:t>然後使用三、四級毒品 </a:t>
            </a:r>
            <a:r>
              <a:rPr lang="en-US" altLang="zh-TW" dirty="0"/>
              <a:t>(</a:t>
            </a:r>
            <a:r>
              <a:rPr lang="zh-TW" altLang="en-US" dirty="0"/>
              <a:t>如愷他命 </a:t>
            </a:r>
            <a:r>
              <a:rPr lang="en-US" altLang="zh-TW" dirty="0"/>
              <a:t>(K</a:t>
            </a:r>
            <a:r>
              <a:rPr lang="zh-TW" altLang="en-US" dirty="0"/>
              <a:t>他命</a:t>
            </a:r>
            <a:r>
              <a:rPr lang="en-US" altLang="zh-TW" dirty="0"/>
              <a:t>)</a:t>
            </a:r>
            <a:r>
              <a:rPr lang="zh-TW" altLang="en-US" dirty="0"/>
              <a:t>、一粒眠等</a:t>
            </a:r>
            <a:r>
              <a:rPr lang="en-US" altLang="zh-TW" dirty="0"/>
              <a:t>)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pic>
        <p:nvPicPr>
          <p:cNvPr id="4" name="Picture 6" descr="ão x ç¬¦è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7143" l="64643" r="98571">
                        <a14:foregroundMark x1="72143" y1="11667" x2="86786" y2="28333"/>
                        <a14:foregroundMark x1="84464" y1="7857" x2="89821" y2="6905"/>
                        <a14:foregroundMark x1="73393" y1="7619" x2="85000" y2="14762"/>
                        <a14:foregroundMark x1="86607" y1="11190" x2="86429" y2="25476"/>
                        <a14:foregroundMark x1="73393" y1="13333" x2="74643" y2="27857"/>
                        <a14:foregroundMark x1="76250" y1="24762" x2="85179" y2="12857"/>
                        <a14:foregroundMark x1="77679" y1="11429" x2="80000" y2="20476"/>
                        <a14:foregroundMark x1="75893" y1="12857" x2="76964" y2="19524"/>
                        <a14:foregroundMark x1="73393" y1="26667" x2="82143" y2="24286"/>
                        <a14:foregroundMark x1="79643" y1="35000" x2="89286" y2="40952"/>
                        <a14:foregroundMark x1="73036" y1="36190" x2="77857" y2="33095"/>
                        <a14:foregroundMark x1="90357" y1="43095" x2="91071" y2="49286"/>
                        <a14:foregroundMark x1="86071" y1="48333" x2="88929" y2="50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941" b="42500"/>
          <a:stretch/>
        </p:blipFill>
        <p:spPr bwMode="auto">
          <a:xfrm rot="738362">
            <a:off x="6720908" y="3505174"/>
            <a:ext cx="2746818" cy="33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346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是非題  </a:t>
            </a:r>
            <a:r>
              <a:rPr lang="en-US" altLang="zh-TW" dirty="0" smtClean="0"/>
              <a:t>52.  </a:t>
            </a:r>
            <a:r>
              <a:rPr lang="zh-TW" altLang="en-US" dirty="0"/>
              <a:t>解答！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50002" y="1793163"/>
            <a:ext cx="7187092" cy="4108269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dirty="0" smtClean="0"/>
              <a:t>        在</a:t>
            </a:r>
            <a:r>
              <a:rPr lang="zh-TW" altLang="en-US" dirty="0"/>
              <a:t>許多毒犯的吸毒經驗中，大多數</a:t>
            </a:r>
            <a:r>
              <a:rPr lang="zh-TW" altLang="en-US" dirty="0" smtClean="0"/>
              <a:t>是從</a:t>
            </a:r>
            <a:r>
              <a:rPr lang="zh-TW" altLang="en-US" sz="4000" b="1" dirty="0"/>
              <a:t>吸菸、喝酒、施用安非他命到</a:t>
            </a:r>
            <a:r>
              <a:rPr lang="zh-TW" altLang="en-US" sz="4000" b="1" dirty="0" smtClean="0"/>
              <a:t>海洛因</a:t>
            </a:r>
            <a:r>
              <a:rPr lang="zh-TW" altLang="en-US" sz="4000" b="1" dirty="0"/>
              <a:t>的漸進式發展</a:t>
            </a:r>
            <a:r>
              <a:rPr lang="zh-TW" altLang="en-US" dirty="0"/>
              <a:t>，這些人為了追求</a:t>
            </a:r>
            <a:r>
              <a:rPr lang="zh-TW" altLang="en-US" dirty="0" smtClean="0"/>
              <a:t>更大</a:t>
            </a:r>
            <a:r>
              <a:rPr lang="zh-TW" altLang="en-US" dirty="0"/>
              <a:t>的感官刺激，卻因此走上吸毒的</a:t>
            </a:r>
            <a:r>
              <a:rPr lang="zh-TW" altLang="en-US" dirty="0" smtClean="0"/>
              <a:t>不歸</a:t>
            </a:r>
            <a:r>
              <a:rPr lang="zh-TW" altLang="en-US" dirty="0"/>
              <a:t>路。</a:t>
            </a:r>
            <a:endParaRPr lang="zh-TW" altLang="en-US" b="1" dirty="0"/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87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2770</Words>
  <Application>Microsoft Office PowerPoint</Application>
  <PresentationFormat>如螢幕大小 (4:3)</PresentationFormat>
  <Paragraphs>197</Paragraphs>
  <Slides>45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51" baseType="lpstr">
      <vt:lpstr>細明體</vt:lpstr>
      <vt:lpstr>微軟正黑體</vt:lpstr>
      <vt:lpstr>新細明體</vt:lpstr>
      <vt:lpstr>Arial</vt:lpstr>
      <vt:lpstr>Wingdings</vt:lpstr>
      <vt:lpstr>Default Design</vt:lpstr>
      <vt:lpstr>教育部108學年藥物濫用 防制問卷 (國中版)</vt:lpstr>
      <vt:lpstr>是非題 49.</vt:lpstr>
      <vt:lpstr>是非題  49.  解答！</vt:lpstr>
      <vt:lpstr>是非題 50.</vt:lpstr>
      <vt:lpstr>是非題  50.  解答！</vt:lpstr>
      <vt:lpstr>是非題 51.</vt:lpstr>
      <vt:lpstr>是非題  51.  解答！</vt:lpstr>
      <vt:lpstr>是非題 52.</vt:lpstr>
      <vt:lpstr>是非題  52.  解答！</vt:lpstr>
      <vt:lpstr>是非題 53.</vt:lpstr>
      <vt:lpstr>是非題  53.  解答！</vt:lpstr>
      <vt:lpstr>是非題 54.</vt:lpstr>
      <vt:lpstr>是非題  54.  解答！</vt:lpstr>
      <vt:lpstr>是非題 55.</vt:lpstr>
      <vt:lpstr>是非題 56.</vt:lpstr>
      <vt:lpstr>是非題  56.  解答！</vt:lpstr>
      <vt:lpstr>是非題 57.</vt:lpstr>
      <vt:lpstr>是非題 58.</vt:lpstr>
      <vt:lpstr>是非題  58.  解答！</vt:lpstr>
      <vt:lpstr>接下來~</vt:lpstr>
      <vt:lpstr>選擇題 59.</vt:lpstr>
      <vt:lpstr>選擇題  59.  解答！</vt:lpstr>
      <vt:lpstr>選擇題 60.</vt:lpstr>
      <vt:lpstr>選擇題  60.  解答！</vt:lpstr>
      <vt:lpstr>選擇題 61.</vt:lpstr>
      <vt:lpstr>選擇題  61.  解答！</vt:lpstr>
      <vt:lpstr>選擇題  61.  解答！</vt:lpstr>
      <vt:lpstr>選擇題  61.  解答！</vt:lpstr>
      <vt:lpstr>選擇題 62.</vt:lpstr>
      <vt:lpstr>選擇題  62.  解答！</vt:lpstr>
      <vt:lpstr>選擇題 63.</vt:lpstr>
      <vt:lpstr>選擇題  63.  解答！</vt:lpstr>
      <vt:lpstr>選擇題 64.</vt:lpstr>
      <vt:lpstr>選擇題  64.  解答！</vt:lpstr>
      <vt:lpstr>選擇題 65.</vt:lpstr>
      <vt:lpstr>選擇題  65.  解答！</vt:lpstr>
      <vt:lpstr>選擇題 66.</vt:lpstr>
      <vt:lpstr>選擇題  66.  解答！</vt:lpstr>
      <vt:lpstr>選擇題 67.</vt:lpstr>
      <vt:lpstr>選擇題  67.  解答！</vt:lpstr>
      <vt:lpstr>選擇題 68.</vt:lpstr>
      <vt:lpstr>選擇題  68.  解答！</vt:lpstr>
      <vt:lpstr>參考資料</vt:lpstr>
      <vt:lpstr>參考資料</vt:lpstr>
      <vt:lpstr>參考資料</vt:lpstr>
    </vt:vector>
  </TitlesOfParts>
  <Company>Clearly Presented Ltd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User</cp:lastModifiedBy>
  <cp:revision>40</cp:revision>
  <dcterms:created xsi:type="dcterms:W3CDTF">2009-11-03T13:35:13Z</dcterms:created>
  <dcterms:modified xsi:type="dcterms:W3CDTF">2019-10-23T05:54:26Z</dcterms:modified>
</cp:coreProperties>
</file>