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01" r:id="rId1"/>
  </p:sldMasterIdLst>
  <p:notesMasterIdLst>
    <p:notesMasterId r:id="rId9"/>
  </p:notesMasterIdLst>
  <p:handoutMasterIdLst>
    <p:handoutMasterId r:id="rId10"/>
  </p:handoutMasterIdLst>
  <p:sldIdLst>
    <p:sldId id="777" r:id="rId2"/>
    <p:sldId id="732" r:id="rId3"/>
    <p:sldId id="788" r:id="rId4"/>
    <p:sldId id="790" r:id="rId5"/>
    <p:sldId id="789" r:id="rId6"/>
    <p:sldId id="791" r:id="rId7"/>
    <p:sldId id="283" r:id="rId8"/>
  </p:sldIdLst>
  <p:sldSz cx="9144000" cy="6858000" type="screen4x3"/>
  <p:notesSz cx="6807200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6D0F"/>
    <a:srgbClr val="2221FF"/>
    <a:srgbClr val="33FF1C"/>
    <a:srgbClr val="F0951C"/>
    <a:srgbClr val="CF673D"/>
    <a:srgbClr val="2F8C91"/>
    <a:srgbClr val="48BEC4"/>
    <a:srgbClr val="335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92E3FE2-AF00-4417-917E-BBFC709CF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新細明體" pitchFamily="18" charset="-12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12AB74-90DD-4B65-844F-B378563A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ea typeface="+mn-ea"/>
              </a:defRPr>
            </a:lvl1pPr>
          </a:lstStyle>
          <a:p>
            <a:pPr>
              <a:defRPr/>
            </a:pPr>
            <a:fld id="{FC9FC2FB-3E87-476E-BA0E-9E2D326E695C}" type="datetime1">
              <a:rPr lang="zh-TW" altLang="en-US"/>
              <a:pPr>
                <a:defRPr/>
              </a:pPr>
              <a:t>2019/8/29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89435-111A-49E9-AC0C-84E48CD30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新細明體" pitchFamily="18" charset="-12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0CA608-F5AF-4610-BE84-EB01F74CA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2B8FD2F-7E2B-4C57-A706-A34162A590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首版面配置區 1">
            <a:extLst>
              <a:ext uri="{FF2B5EF4-FFF2-40B4-BE49-F238E27FC236}">
                <a16:creationId xmlns:a16="http://schemas.microsoft.com/office/drawing/2014/main" id="{DDFB30AA-8904-4B9A-BFAD-706847879C2F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新細明體" pitchFamily="18" charset="-12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3491" name="日期版面配置區 2">
            <a:extLst>
              <a:ext uri="{FF2B5EF4-FFF2-40B4-BE49-F238E27FC236}">
                <a16:creationId xmlns:a16="http://schemas.microsoft.com/office/drawing/2014/main" id="{B1860B32-FDA1-4E86-BD07-5F533F044B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1" tIns="45831" rIns="91661" bIns="45831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07071308-BAEF-47FA-9B05-FEBD0E89B37D}" type="datetime1">
              <a:rPr lang="zh-TW" altLang="en-US"/>
              <a:pPr>
                <a:defRPr/>
              </a:pPr>
              <a:t>2019/8/29</a:t>
            </a:fld>
            <a:endParaRPr lang="zh-TW" altLang="en-US" sz="1200"/>
          </a:p>
        </p:txBody>
      </p:sp>
      <p:sp>
        <p:nvSpPr>
          <p:cNvPr id="13316" name="投影片圖像版面配置區 3">
            <a:extLst>
              <a:ext uri="{FF2B5EF4-FFF2-40B4-BE49-F238E27FC236}">
                <a16:creationId xmlns:a16="http://schemas.microsoft.com/office/drawing/2014/main" id="{415FFE22-46AF-4ECD-B3C7-33149C49F86B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68400" y="1243013"/>
            <a:ext cx="44704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2837" name="備忘稿版面配置區 4">
            <a:extLst>
              <a:ext uri="{FF2B5EF4-FFF2-40B4-BE49-F238E27FC236}">
                <a16:creationId xmlns:a16="http://schemas.microsoft.com/office/drawing/2014/main" id="{38C01D9B-DB09-47F9-9AF2-03CC90062E02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1038" y="4783138"/>
            <a:ext cx="5445125" cy="3911600"/>
          </a:xfrm>
          <a:prstGeom prst="rect">
            <a:avLst/>
          </a:prstGeom>
          <a:noFill/>
          <a:ln>
            <a:noFill/>
          </a:ln>
          <a:extLst/>
        </p:spPr>
        <p:txBody>
          <a:bodyPr lIns="91661" tIns="45831" rIns="91661" bIns="4583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zh-CN" altLang="en-US" sz="1200">
                <a:ea typeface="SimSun" panose="02010600030101010101" pitchFamily="2" charset="-122"/>
              </a:rPr>
              <a:t>按一下以編輯母片文字樣式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ea typeface="SimSun" panose="02010600030101010101" pitchFamily="2" charset="-122"/>
              </a:rPr>
              <a:t>第二層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ea typeface="SimSun" panose="02010600030101010101" pitchFamily="2" charset="-122"/>
              </a:rPr>
              <a:t>第三層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ea typeface="SimSun" panose="02010600030101010101" pitchFamily="2" charset="-122"/>
              </a:rPr>
              <a:t>第四層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>
                <a:ea typeface="SimSun" panose="02010600030101010101" pitchFamily="2" charset="-122"/>
              </a:rPr>
              <a:t>第五層</a:t>
            </a:r>
          </a:p>
        </p:txBody>
      </p:sp>
      <p:sp>
        <p:nvSpPr>
          <p:cNvPr id="63494" name="頁尾版面配置區 5">
            <a:extLst>
              <a:ext uri="{FF2B5EF4-FFF2-40B4-BE49-F238E27FC236}">
                <a16:creationId xmlns:a16="http://schemas.microsoft.com/office/drawing/2014/main" id="{6749C0F5-B70C-4FC0-BC56-B01358EC3A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新細明體" pitchFamily="18" charset="-12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3495" name="投影片編號版面配置區 6">
            <a:extLst>
              <a:ext uri="{FF2B5EF4-FFF2-40B4-BE49-F238E27FC236}">
                <a16:creationId xmlns:a16="http://schemas.microsoft.com/office/drawing/2014/main" id="{5D4899B3-7188-4E03-8C60-1AC6076E9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1" tIns="45831" rIns="91661" bIns="45831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91497E8-47C9-4D5F-92C3-1B1872F5EA56}" type="slidenum">
              <a:rPr lang="zh-TW" altLang="en-US"/>
              <a:pPr>
                <a:defRPr/>
              </a:pPr>
              <a:t>‹#›</a:t>
            </a:fld>
            <a:endParaRPr lang="zh-TW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SimSun" pitchFamily="2" charset="-122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SimSun" pitchFamily="2" charset="-122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SimSun" pitchFamily="2" charset="-122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SimSun" pitchFamily="2" charset="-122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589;p26:notes">
            <a:extLst>
              <a:ext uri="{FF2B5EF4-FFF2-40B4-BE49-F238E27FC236}">
                <a16:creationId xmlns:a16="http://schemas.microsoft.com/office/drawing/2014/main" id="{2C604C1C-5641-446E-B4A1-CCFF78C22B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52463" y="4584700"/>
            <a:ext cx="5221287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26" tIns="44151" rIns="88326" bIns="44151"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2531" name="Google Shape;590;p26:notes">
            <a:extLst>
              <a:ext uri="{FF2B5EF4-FFF2-40B4-BE49-F238E27FC236}">
                <a16:creationId xmlns:a16="http://schemas.microsoft.com/office/drawing/2014/main" id="{8D3D1829-9CAC-476B-8726-85711A593B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50900" y="723900"/>
            <a:ext cx="4824413" cy="36195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C4F97F-AC40-49E4-B1CB-CBA7963C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1CEA-97D6-4167-B0CD-5C05621C8279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F7B1CC-414E-45C6-9F58-A82C535B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D5E670-E5C2-4F49-AFE4-5FF2606B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3E6F-B51B-4D1A-99B5-E3748758A35F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2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2EF693-B431-4E1C-BA3D-ED6156A4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3F8-4B57-41DF-92AB-8F5876FB091C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32CEB9-16E5-465B-BE71-DCE24630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D4949C-B97E-48F8-8A4F-EBDFB53B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A2E9-FE08-4BE2-B0E8-DAF3DE8999E0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1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CF3D5F-B7DE-4D04-8894-6F9E7D0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4DBB-D1C2-426B-B69B-E5885BA1AD29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4F6AC6-6F3D-4F33-A240-42B057DE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FA211C-BBAE-4FDC-9F45-B67BE118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C31F-FC87-4B04-AA65-BD38C66D0B21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F08704-30DB-4ACE-8CB8-B2F7C53F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F2F5-1DE8-4CC8-89B5-C811E2DC550F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F64F96-F733-44FC-8572-82F531A8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E87871-162B-4F49-B304-E5B7856F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10E7-0481-4DA0-82CD-888C6CC5910D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7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A736B7-F384-4ADE-B632-B16FD981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80BF-ADCD-482F-B627-68BB29646D6B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8FF43E-B51D-4562-AD98-094ABB5A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59A3D9-6B7B-4707-9DC3-17CC9F82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E3FB-0B24-4996-B846-3D8F86E26E7F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AFF4AB-96FD-4D46-8777-A5FD5331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48D5-D609-44BF-9BD4-41DE4F970304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D34B7F-AC0A-4061-B007-A59C6E67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E7E20A-5BD2-440C-8999-2DF6071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3ADC-4C37-4D0F-9030-DA4B80CDAC69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2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62374E-BC2F-42BF-89D3-FFA5A2D1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D24E-AD57-4C12-9E9B-BBFCB4A087E3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C6301D9-1367-4FE6-83EE-67C4E7BB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1A215FB-0E8A-4F30-BF30-127D98F4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FB2A-6AAE-436D-9388-DCB2BCA428CE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E54409-D54A-427C-A1E3-24D0A227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337-C5DE-4474-BDEB-8E9C2E5A41C3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C1E773-6850-423C-87B8-BA7E95E1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B7F0E41-DD65-4D37-8EB1-5B3B8BD7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9D1D-997C-4C5A-A6B8-569FBA237E79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2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3DEC086-8F0C-45A7-BFEB-D378D707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6695-D5DD-4216-B9EF-DCFF4813EF25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F0826D4-E204-4B88-B3D8-2643089F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AA7969-EE63-49FA-AF4A-FE0B1A01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F965-3881-48AE-B152-4CFA7929F5B9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2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E9DA9A-6C29-4ACF-A1F0-B87CDB11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ACF1-0870-4195-8683-64913A7176E4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B73E7D-3638-47EF-87CE-DEF2A5BF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C61D72-3B62-4175-99CC-D9A88344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10DF-E3DD-493E-84C6-8B8DF39E4E22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3EFAC-C017-4622-869A-0F0721B4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1D86-973D-428B-9CDF-B79315FE75B2}" type="datetime1">
              <a:rPr lang="zh-TW" altLang="en-US"/>
              <a:pPr>
                <a:defRPr/>
              </a:pPr>
              <a:t>2019/8/29</a:t>
            </a:fld>
            <a:endParaRPr lang="en-US" altLang="zh-TW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90000A-52E2-4A54-B5D6-8C606115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C2EE87-CCFC-4F23-ADFA-E8452365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047B-98C3-4408-8D9B-09627D092FD0}" type="slidenum">
              <a:rPr lang="zh-TW" altLang="en-US"/>
              <a:pPr>
                <a:defRPr/>
              </a:pPr>
              <a:t>‹#›</a:t>
            </a:fld>
            <a:endParaRPr lang="en-US" altLang="zh-TW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B0ECA0-225A-42C4-82E4-B8360ECCF9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按一下以編輯母片標題樣式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7D95B6-0871-478E-850C-8572D3EC5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按一下以編輯母片文字樣式</a:t>
            </a:r>
            <a:endParaRPr lang="zh-CN" altLang="zh-TW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第二層</a:t>
            </a:r>
            <a:endParaRPr lang="zh-CN" altLang="zh-TW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第三層</a:t>
            </a:r>
            <a:endParaRPr lang="zh-CN" altLang="zh-TW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第四層</a:t>
            </a:r>
            <a:endParaRPr lang="zh-CN" altLang="zh-TW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第五層</a:t>
            </a:r>
          </a:p>
        </p:txBody>
      </p:sp>
      <p:sp>
        <p:nvSpPr>
          <p:cNvPr id="58372" name="日期版面配置區 1">
            <a:extLst>
              <a:ext uri="{FF2B5EF4-FFF2-40B4-BE49-F238E27FC236}">
                <a16:creationId xmlns:a16="http://schemas.microsoft.com/office/drawing/2014/main" id="{15FC534D-94E4-4BD4-99F4-A32192F611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sym typeface="Calibri" pitchFamily="34" charset="0"/>
              </a:defRPr>
            </a:lvl1pPr>
          </a:lstStyle>
          <a:p>
            <a:pPr>
              <a:defRPr/>
            </a:pPr>
            <a:fld id="{CDE71F3B-5BF1-492C-8484-15C87BABDD3B}" type="datetime1">
              <a:rPr lang="zh-TW" altLang="en-US"/>
              <a:pPr>
                <a:defRPr/>
              </a:pPr>
              <a:t>2019/8/29</a:t>
            </a:fld>
            <a:endParaRPr lang="en-US" altLang="zh-TW"/>
          </a:p>
        </p:txBody>
      </p:sp>
      <p:sp>
        <p:nvSpPr>
          <p:cNvPr id="58373" name="頁尾版面配置區 2">
            <a:extLst>
              <a:ext uri="{FF2B5EF4-FFF2-40B4-BE49-F238E27FC236}">
                <a16:creationId xmlns:a16="http://schemas.microsoft.com/office/drawing/2014/main" id="{C98939D0-F70E-4B7B-8169-B7E9A700A2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  <a:cs typeface="Calibri" panose="020F0502020204030204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8374" name="投影片編號版面配置區 3">
            <a:extLst>
              <a:ext uri="{FF2B5EF4-FFF2-40B4-BE49-F238E27FC236}">
                <a16:creationId xmlns:a16="http://schemas.microsoft.com/office/drawing/2014/main" id="{BF0A8358-3780-43D7-A2D8-5FC9E64667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212CE68-3367-4DDF-AA22-49E16C8959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028" r:id="rId1"/>
    <p:sldLayoutId id="2147504029" r:id="rId2"/>
    <p:sldLayoutId id="2147504030" r:id="rId3"/>
    <p:sldLayoutId id="2147504031" r:id="rId4"/>
    <p:sldLayoutId id="2147504032" r:id="rId5"/>
    <p:sldLayoutId id="2147504033" r:id="rId6"/>
    <p:sldLayoutId id="2147504034" r:id="rId7"/>
    <p:sldLayoutId id="2147504035" r:id="rId8"/>
    <p:sldLayoutId id="2147504036" r:id="rId9"/>
    <p:sldLayoutId id="2147504037" r:id="rId10"/>
    <p:sldLayoutId id="21475040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新細明體" charset="0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Calibri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Calibri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Calibri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Calibri" pitchFamily="34" charset="0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新細明體" charset="0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>
            <a:extLst>
              <a:ext uri="{FF2B5EF4-FFF2-40B4-BE49-F238E27FC236}">
                <a16:creationId xmlns:a16="http://schemas.microsoft.com/office/drawing/2014/main" id="{1355248C-33A8-48E5-81EB-92E204CA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215900"/>
            <a:ext cx="81010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TW" altLang="en-US" sz="6000" b="1">
              <a:latin typeface="Abadi Extra Light" panose="020B0204020104020204" pitchFamily="34" charset="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eaLnBrk="1" hangingPunct="1">
              <a:lnSpc>
                <a:spcPts val="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TW" sz="5400" b="1">
                <a:latin typeface="Abadi Extra Light" panose="020B0204020104020204" pitchFamily="34" charset="0"/>
                <a:ea typeface="微軟正黑體" panose="020B0604030504040204" pitchFamily="34" charset="-120"/>
                <a:sym typeface="微軟正黑體" panose="020B0604030504040204" pitchFamily="34" charset="-120"/>
              </a:rPr>
              <a:t>108</a:t>
            </a:r>
            <a:r>
              <a:rPr kumimoji="0" lang="zh-TW" altLang="en-US" sz="5400" b="1">
                <a:latin typeface="Abadi Extra Light" panose="020B0204020104020204" pitchFamily="34" charset="0"/>
                <a:ea typeface="微軟正黑體" panose="020B0604030504040204" pitchFamily="34" charset="-120"/>
                <a:sym typeface="微軟正黑體" panose="020B0604030504040204" pitchFamily="34" charset="-120"/>
              </a:rPr>
              <a:t>新課綱</a:t>
            </a:r>
            <a:endParaRPr kumimoji="0" lang="en-US" altLang="zh-TW" sz="5400" b="1">
              <a:latin typeface="Abadi Extra Light" panose="020B0204020104020204" pitchFamily="34" charset="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eaLnBrk="1" hangingPunct="1">
              <a:lnSpc>
                <a:spcPts val="8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TW" altLang="en-US" sz="5400" b="1">
                <a:latin typeface="Abadi Extra Light" panose="020B0204020104020204" pitchFamily="34" charset="0"/>
                <a:ea typeface="微軟正黑體" panose="020B0604030504040204" pitchFamily="34" charset="-120"/>
                <a:sym typeface="微軟正黑體" panose="020B0604030504040204" pitchFamily="34" charset="-120"/>
              </a:rPr>
              <a:t>國中小階段新風貌</a:t>
            </a:r>
            <a:endParaRPr kumimoji="0" lang="zh-TW" altLang="en-US" sz="6000">
              <a:solidFill>
                <a:srgbClr val="176D0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3" name="圖片 4">
            <a:extLst>
              <a:ext uri="{FF2B5EF4-FFF2-40B4-BE49-F238E27FC236}">
                <a16:creationId xmlns:a16="http://schemas.microsoft.com/office/drawing/2014/main" id="{3F946F25-ED52-42EB-909A-17E2075B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726113"/>
            <a:ext cx="506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712014B-4479-4E48-9B14-D6A99CDAA815}"/>
              </a:ext>
            </a:extLst>
          </p:cNvPr>
          <p:cNvSpPr txBox="1"/>
          <p:nvPr/>
        </p:nvSpPr>
        <p:spPr>
          <a:xfrm>
            <a:off x="1187450" y="5659438"/>
            <a:ext cx="40370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教育部國民及學前教育署</a:t>
            </a:r>
          </a:p>
          <a:p>
            <a:pPr>
              <a:defRPr/>
            </a:pP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K-12 Education </a:t>
            </a:r>
            <a:r>
              <a:rPr lang="en-US" altLang="zh-TW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Adminstration,Ministry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 of Education</a:t>
            </a: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2B448746-05AC-4F4E-A886-82FF04E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182938"/>
            <a:ext cx="3360738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857735CF-82FB-480A-998D-E8EF61C66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246063"/>
            <a:ext cx="8120063" cy="868362"/>
          </a:xfrm>
        </p:spPr>
        <p:txBody>
          <a:bodyPr/>
          <a:lstStyle/>
          <a:p>
            <a:pPr eaLnBrk="1" hangingPunct="1"/>
            <a:r>
              <a:rPr kumimoji="0"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新課綱課程架構</a:t>
            </a:r>
          </a:p>
        </p:txBody>
      </p:sp>
      <p:pic>
        <p:nvPicPr>
          <p:cNvPr id="16387" name="Shape 560">
            <a:extLst>
              <a:ext uri="{FF2B5EF4-FFF2-40B4-BE49-F238E27FC236}">
                <a16:creationId xmlns:a16="http://schemas.microsoft.com/office/drawing/2014/main" id="{512157A6-37C9-42BA-B6D1-8B53901F26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611188" y="1263650"/>
            <a:ext cx="792162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9D5F89-9D9D-40DA-AD67-54EBFC19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412875"/>
            <a:ext cx="1690688" cy="4684713"/>
          </a:xfrm>
          <a:prstGeom prst="rect">
            <a:avLst/>
          </a:prstGeom>
          <a:solidFill>
            <a:srgbClr val="FFFF99">
              <a:alpha val="14902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000000"/>
              </a:solidFill>
              <a:latin typeface="Calibri" charset="0"/>
              <a:ea typeface="新細明體" charset="0"/>
              <a:cs typeface="Calibri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CB27A6-31C6-4B3A-8775-4AB8BDAF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412875"/>
            <a:ext cx="2197100" cy="4684713"/>
          </a:xfrm>
          <a:prstGeom prst="rect">
            <a:avLst/>
          </a:prstGeom>
          <a:solidFill>
            <a:srgbClr val="FFFF99">
              <a:alpha val="14902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0000FF"/>
              </a:solidFill>
              <a:latin typeface="Calibri" charset="0"/>
              <a:ea typeface="新細明體" charset="0"/>
              <a:cs typeface="Calibri" charset="0"/>
            </a:endParaRPr>
          </a:p>
        </p:txBody>
      </p:sp>
      <p:sp>
        <p:nvSpPr>
          <p:cNvPr id="16390" name="投影片編號版面配置區 2">
            <a:extLst>
              <a:ext uri="{FF2B5EF4-FFF2-40B4-BE49-F238E27FC236}">
                <a16:creationId xmlns:a16="http://schemas.microsoft.com/office/drawing/2014/main" id="{FC93CF58-A33D-4190-9572-62CCF153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TW" sz="1200">
                <a:solidFill>
                  <a:srgbClr val="898989"/>
                </a:solidFill>
              </a:rPr>
              <a:t>9</a:t>
            </a:r>
            <a:endParaRPr kumimoji="0"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6FB76FC8-0CF0-4381-8776-51D0BE90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36525"/>
            <a:ext cx="8229600" cy="1143000"/>
          </a:xfrm>
        </p:spPr>
        <p:txBody>
          <a:bodyPr/>
          <a:lstStyle/>
          <a:p>
            <a:r>
              <a:rPr kumimoji="0"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國小教育階段</a:t>
            </a: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9AFF0024-EF34-491B-8163-5A6D80901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8" y="1154113"/>
            <a:ext cx="8229600" cy="2663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學年度國小一年級入學新生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第一、二學習階段「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基本學力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新住民語文課程納入部定必選課程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由學生自主就本土語文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新住民語文擇一選修</a:t>
            </a: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3D7F4334-C0EC-4F52-B2C5-FDB45D0AB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4FC97CE-D96E-4F24-8EBB-AFCACA3670DA}" type="slidenum">
              <a:rPr kumimoji="0"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kumimoji="0" lang="en-US" altLang="zh-TW" sz="1800">
              <a:latin typeface="Arial" panose="020B0604020202020204" pitchFamily="34" charset="0"/>
            </a:endParaRPr>
          </a:p>
        </p:txBody>
      </p:sp>
      <p:pic>
        <p:nvPicPr>
          <p:cNvPr id="17413" name="Picture 4" descr="æè¡ã«è¡ãå­¦çã®ã¤ã©ã¹ãï¼ãã¬ã¶ã¼ï¼">
            <a:extLst>
              <a:ext uri="{FF2B5EF4-FFF2-40B4-BE49-F238E27FC236}">
                <a16:creationId xmlns:a16="http://schemas.microsoft.com/office/drawing/2014/main" id="{68136098-5FED-4603-8FEB-C9A1BFA4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22825"/>
            <a:ext cx="32654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ä¿®å­¦æè¡ä¸­ã®å­¦çã®ã¤ã©ã¹ãï¼ãã¬ã¶ã¼ï¼">
            <a:extLst>
              <a:ext uri="{FF2B5EF4-FFF2-40B4-BE49-F238E27FC236}">
                <a16:creationId xmlns:a16="http://schemas.microsoft.com/office/drawing/2014/main" id="{E6CC2E19-FE80-486E-A7D7-3AAA68CF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22825"/>
            <a:ext cx="2311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>
            <a:extLst>
              <a:ext uri="{FF2B5EF4-FFF2-40B4-BE49-F238E27FC236}">
                <a16:creationId xmlns:a16="http://schemas.microsoft.com/office/drawing/2014/main" id="{A87DAB52-9D1B-4089-AFD7-6459E265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5EE62E6-DE86-4715-87B5-74380A24B3B2}" type="slidenum">
              <a:rPr kumimoji="0"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kumimoji="0" lang="en-US" altLang="zh-TW" sz="1800">
              <a:latin typeface="Arial" panose="020B0604020202020204" pitchFamily="34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A42E40E-86FF-4188-8AFA-86EFE1040A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3694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2~4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、中年級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3~6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、高年級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4~7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節彈性學習課程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，由學校考量學校特色及學生特性，規劃辦理全校性、全年級或班群學習活動。可選擇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議題探究、社團活動與技藝課程、特殊需求領域課程或其他類課程進行規劃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鼓勵教師進行跨領域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協同教學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6" name="標題 1">
            <a:extLst>
              <a:ext uri="{FF2B5EF4-FFF2-40B4-BE49-F238E27FC236}">
                <a16:creationId xmlns:a16="http://schemas.microsoft.com/office/drawing/2014/main" id="{6BE46FD9-D3C4-4A0D-B4B5-F91AE9FA0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國小教育階段</a:t>
            </a:r>
          </a:p>
        </p:txBody>
      </p:sp>
      <p:pic>
        <p:nvPicPr>
          <p:cNvPr id="18437" name="圖片 11">
            <a:extLst>
              <a:ext uri="{FF2B5EF4-FFF2-40B4-BE49-F238E27FC236}">
                <a16:creationId xmlns:a16="http://schemas.microsoft.com/office/drawing/2014/main" id="{7F0F62E5-2A28-4FA0-B91D-D465F835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13250"/>
            <a:ext cx="40830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>
            <a:extLst>
              <a:ext uri="{FF2B5EF4-FFF2-40B4-BE49-F238E27FC236}">
                <a16:creationId xmlns:a16="http://schemas.microsoft.com/office/drawing/2014/main" id="{F5227871-89D4-48E3-A7DD-9FA275826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16C4115-C048-4996-8427-E2CFC80C4F18}" type="slidenum">
              <a:rPr kumimoji="0"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kumimoji="0" lang="en-US" altLang="zh-TW" sz="1800">
              <a:latin typeface="Arial" panose="020B0604020202020204" pitchFamily="34" charset="0"/>
            </a:endParaRPr>
          </a:p>
        </p:txBody>
      </p:sp>
      <p:sp>
        <p:nvSpPr>
          <p:cNvPr id="19459" name="標題 1">
            <a:extLst>
              <a:ext uri="{FF2B5EF4-FFF2-40B4-BE49-F238E27FC236}">
                <a16:creationId xmlns:a16="http://schemas.microsoft.com/office/drawing/2014/main" id="{2299DBB0-0594-4595-BD3D-29C4D4C32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36525"/>
            <a:ext cx="8229600" cy="1143000"/>
          </a:xfrm>
        </p:spPr>
        <p:txBody>
          <a:bodyPr/>
          <a:lstStyle/>
          <a:p>
            <a:r>
              <a:rPr kumimoji="0"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國中教育階段</a:t>
            </a:r>
          </a:p>
        </p:txBody>
      </p:sp>
      <p:sp>
        <p:nvSpPr>
          <p:cNvPr id="18436" name="內容版面配置區 2">
            <a:extLst>
              <a:ext uri="{FF2B5EF4-FFF2-40B4-BE49-F238E27FC236}">
                <a16:creationId xmlns:a16="http://schemas.microsoft.com/office/drawing/2014/main" id="{E3C11E2D-1C62-4783-A467-122DCEC48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196975"/>
            <a:ext cx="8229600" cy="2941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學年度國中一年級入學新生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科技領域課程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（資訊科技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、生活科技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，由七大領域變為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八大領域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自然科學、社會、藝術、綜合活動、健康與體育等領域，均含數科目，除實施領域教學外，亦得實施分科教學</a:t>
            </a: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600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600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zh-TW" altLang="en-US" sz="2600" dirty="0">
              <a:ea typeface="新細明體" panose="02020500000000000000" pitchFamily="18" charset="-120"/>
            </a:endParaRPr>
          </a:p>
        </p:txBody>
      </p:sp>
      <p:pic>
        <p:nvPicPr>
          <p:cNvPr id="19461" name="Picture 8" descr="ã®ãããã§æ¨æãåãäººã®ã¤ã©ã¹ã">
            <a:extLst>
              <a:ext uri="{FF2B5EF4-FFF2-40B4-BE49-F238E27FC236}">
                <a16:creationId xmlns:a16="http://schemas.microsoft.com/office/drawing/2014/main" id="{B38D6B51-4850-494F-BB06-DCB1F551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4695825"/>
            <a:ext cx="18478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ãã­ã°ã©ãã³ã°ãããäººã®ã¤ã©ã¹ãï¼å¥³æ§ï¼">
            <a:extLst>
              <a:ext uri="{FF2B5EF4-FFF2-40B4-BE49-F238E27FC236}">
                <a16:creationId xmlns:a16="http://schemas.microsoft.com/office/drawing/2014/main" id="{C1629ED6-236B-476F-B656-602819BA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754563"/>
            <a:ext cx="18113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ç ç©¶ã»ç§å­¦å®é¨ã®ã¤ã©ã¹ãï¼ç·æ§ï¼">
            <a:extLst>
              <a:ext uri="{FF2B5EF4-FFF2-40B4-BE49-F238E27FC236}">
                <a16:creationId xmlns:a16="http://schemas.microsoft.com/office/drawing/2014/main" id="{F5BAE077-02D7-4A03-BBBB-387C7C3E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754563"/>
            <a:ext cx="19542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>
            <a:extLst>
              <a:ext uri="{FF2B5EF4-FFF2-40B4-BE49-F238E27FC236}">
                <a16:creationId xmlns:a16="http://schemas.microsoft.com/office/drawing/2014/main" id="{8E6E9EC2-83C3-4ED1-BF4E-C8428E2F3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FCF5BFA-3F30-4A7C-BAB2-E01A50B16687}" type="slidenum">
              <a:rPr kumimoji="0"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kumimoji="0" lang="en-US" altLang="zh-TW" sz="1800">
              <a:latin typeface="Arial" panose="020B0604020202020204" pitchFamily="34" charset="0"/>
            </a:endParaRPr>
          </a:p>
        </p:txBody>
      </p:sp>
      <p:sp>
        <p:nvSpPr>
          <p:cNvPr id="20483" name="標題 1">
            <a:extLst>
              <a:ext uri="{FF2B5EF4-FFF2-40B4-BE49-F238E27FC236}">
                <a16:creationId xmlns:a16="http://schemas.microsoft.com/office/drawing/2014/main" id="{ED9280B1-817B-48E3-BD81-8069AC0D7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117475"/>
            <a:ext cx="8229600" cy="1143000"/>
          </a:xfrm>
        </p:spPr>
        <p:txBody>
          <a:bodyPr/>
          <a:lstStyle/>
          <a:p>
            <a:r>
              <a:rPr kumimoji="0" lang="zh-TW" altLang="en-US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國中教育階段</a:t>
            </a:r>
          </a:p>
        </p:txBody>
      </p:sp>
      <p:sp>
        <p:nvSpPr>
          <p:cNvPr id="18436" name="內容版面配置區 2">
            <a:extLst>
              <a:ext uri="{FF2B5EF4-FFF2-40B4-BE49-F238E27FC236}">
                <a16:creationId xmlns:a16="http://schemas.microsoft.com/office/drawing/2014/main" id="{E3C11E2D-1C62-4783-A467-122DCEC48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196975"/>
            <a:ext cx="8229600" cy="2941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3~6</a:t>
            </a:r>
            <a:r>
              <a:rPr kumimoji="0"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節彈性學習課程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，由學校考量學校特色及學生特性，規劃辦理全校性、全年級或班群學習活動。可選擇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議題探究、社團活動與技藝課程、特殊需求領域課程或其他類課程進行規劃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學校得視校內外資源，於彈性學習課程開設</a:t>
            </a: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本土語文、新住民語文或第二外國語文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，供學</a:t>
            </a: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生選修</a:t>
            </a:r>
            <a:endParaRPr kumimoji="0"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sz="2600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zh-TW" altLang="en-US" sz="2600" dirty="0">
              <a:ea typeface="新細明體" panose="02020500000000000000" pitchFamily="18" charset="-120"/>
            </a:endParaRPr>
          </a:p>
        </p:txBody>
      </p:sp>
      <p:pic>
        <p:nvPicPr>
          <p:cNvPr id="20485" name="Picture 2" descr="KJæ³ã®ã¤ã©ã¹ãï¼ç§æï¼">
            <a:extLst>
              <a:ext uri="{FF2B5EF4-FFF2-40B4-BE49-F238E27FC236}">
                <a16:creationId xmlns:a16="http://schemas.microsoft.com/office/drawing/2014/main" id="{A9E3D205-5A87-47B5-A96C-0F1F607E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33938"/>
            <a:ext cx="273526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92;p26">
            <a:extLst>
              <a:ext uri="{FF2B5EF4-FFF2-40B4-BE49-F238E27FC236}">
                <a16:creationId xmlns:a16="http://schemas.microsoft.com/office/drawing/2014/main" id="{116C4141-E27A-455F-863E-A3118B53B8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3188" y="1557338"/>
            <a:ext cx="6553200" cy="2087562"/>
          </a:xfrm>
        </p:spPr>
        <p:txBody>
          <a:bodyPr lIns="91425" tIns="45700" rIns="91425" bIns="45700"/>
          <a:lstStyle/>
          <a:p>
            <a:pPr>
              <a:lnSpc>
                <a:spcPts val="9000"/>
              </a:lnSpc>
              <a:buClr>
                <a:srgbClr val="262626"/>
              </a:buClr>
              <a:buSzPts val="4800"/>
              <a:buFont typeface="微軟正黑體" panose="020B0604030504040204" pitchFamily="34" charset="-120"/>
              <a:buNone/>
            </a:pPr>
            <a:r>
              <a:rPr lang="zh-TW" altLang="zh-TW" sz="660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簡報結束  </a:t>
            </a:r>
            <a:br>
              <a:rPr lang="en-US" altLang="zh-TW" sz="660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</a:br>
            <a:r>
              <a:rPr lang="zh-TW" altLang="zh-TW" sz="6600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敬請指教</a:t>
            </a:r>
          </a:p>
        </p:txBody>
      </p:sp>
      <p:pic>
        <p:nvPicPr>
          <p:cNvPr id="21507" name="Picture 4" descr="ä¸¦ãã æå¸«ã®ã¤ã©ã¹ã">
            <a:extLst>
              <a:ext uri="{FF2B5EF4-FFF2-40B4-BE49-F238E27FC236}">
                <a16:creationId xmlns:a16="http://schemas.microsoft.com/office/drawing/2014/main" id="{417327B6-52AF-4519-B613-EA4B362D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81463"/>
            <a:ext cx="3035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9_153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439_153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Calibri" pitchFamily="34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Calibri" pitchFamily="34" charset="0"/>
            <a:cs typeface="Calibri" pitchFamily="34" charset="0"/>
          </a:defRPr>
        </a:defPPr>
      </a:lstStyle>
    </a:lnDef>
  </a:objectDefaults>
  <a:extraClrSchemeLst>
    <a:extraClrScheme>
      <a:clrScheme name="439_15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Pages>0</Pages>
  <Words>352</Words>
  <Characters>0</Characters>
  <Application>Microsoft Office PowerPoint</Application>
  <DocSecurity>0</DocSecurity>
  <PresentationFormat>如螢幕大小 (4:3)</PresentationFormat>
  <Lines>0</Lines>
  <Paragraphs>40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Arial</vt:lpstr>
      <vt:lpstr>Calibri</vt:lpstr>
      <vt:lpstr>新細明體</vt:lpstr>
      <vt:lpstr>SimSun</vt:lpstr>
      <vt:lpstr>Abadi Extra Light</vt:lpstr>
      <vt:lpstr>微軟正黑體</vt:lpstr>
      <vt:lpstr>Bahnschrift Condensed</vt:lpstr>
      <vt:lpstr>Wingdings</vt:lpstr>
      <vt:lpstr>439_153</vt:lpstr>
      <vt:lpstr>PowerPoint 簡報</vt:lpstr>
      <vt:lpstr>   新課綱課程架構</vt:lpstr>
      <vt:lpstr>國小教育階段</vt:lpstr>
      <vt:lpstr>國小教育階段</vt:lpstr>
      <vt:lpstr>國中教育階段</vt:lpstr>
      <vt:lpstr>國中教育階段</vt:lpstr>
      <vt:lpstr>簡報結束   敬請指教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acer</dc:creator>
  <cp:keywords/>
  <dc:description/>
  <cp:lastModifiedBy>覃桂鳳</cp:lastModifiedBy>
  <cp:revision>721</cp:revision>
  <cp:lastPrinted>2019-08-22T09:52:19Z</cp:lastPrinted>
  <dcterms:created xsi:type="dcterms:W3CDTF">2017-09-21T17:44:00Z</dcterms:created>
  <dcterms:modified xsi:type="dcterms:W3CDTF">2019-08-29T09:32:08Z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