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351" r:id="rId3"/>
    <p:sldId id="371" r:id="rId4"/>
    <p:sldId id="353" r:id="rId5"/>
    <p:sldId id="354" r:id="rId6"/>
    <p:sldId id="355" r:id="rId7"/>
    <p:sldId id="356" r:id="rId8"/>
    <p:sldId id="357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291" r:id="rId19"/>
    <p:sldId id="298" r:id="rId20"/>
    <p:sldId id="300" r:id="rId21"/>
  </p:sldIdLst>
  <p:sldSz cx="9144000" cy="6858000" type="screen4x3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73980"/>
    <a:srgbClr val="FF99CC"/>
    <a:srgbClr val="FF66CC"/>
    <a:srgbClr val="DB7FAD"/>
    <a:srgbClr val="9966FF"/>
    <a:srgbClr val="FF00FF"/>
    <a:srgbClr val="5DB9C3"/>
    <a:srgbClr val="1C778C"/>
    <a:srgbClr val="FFF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71" autoAdjust="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5A828-2945-454D-BFE4-D1239C404BF2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153C6-CF54-4FF7-BB7A-911BC1D9BC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7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4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11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82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982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52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1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56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98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5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6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" y="-1"/>
            <a:ext cx="913434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04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1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34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580322" y="2240162"/>
            <a:ext cx="5103003" cy="117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8625" dirty="0">
              <a:solidFill>
                <a:schemeClr val="accent1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9127" y="2874091"/>
            <a:ext cx="59554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500" b="1" dirty="0">
                <a:solidFill>
                  <a:srgbClr val="0070C0"/>
                </a:solidFill>
                <a:latin typeface="華康POP1體 Std W5" panose="040B0500000000000000" pitchFamily="82" charset="-120"/>
                <a:ea typeface="華康POP1體 Std W5" panose="040B0500000000000000" pitchFamily="82" charset="-120"/>
              </a:rPr>
              <a:t>認識國中生涯發展教育</a:t>
            </a:r>
            <a:endParaRPr lang="en-US" altLang="zh-TW" sz="4500" b="1" dirty="0">
              <a:solidFill>
                <a:srgbClr val="0070C0"/>
              </a:solidFill>
              <a:latin typeface="華康POP1體 Std W5" panose="040B0500000000000000" pitchFamily="82" charset="-120"/>
              <a:ea typeface="華康POP1體 Std W5" panose="040B0500000000000000" pitchFamily="82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5747ED-BAF0-43DC-9EEC-A03C06105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39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26;p52"/>
          <p:cNvPicPr preferRelativeResize="0"/>
          <p:nvPr/>
        </p:nvPicPr>
        <p:blipFill rotWithShape="1">
          <a:blip r:embed="rId2">
            <a:alphaModFix/>
          </a:blip>
          <a:srcRect l="7298" t="4494" r="5016" b="7894"/>
          <a:stretch/>
        </p:blipFill>
        <p:spPr>
          <a:xfrm>
            <a:off x="4360709" y="1590262"/>
            <a:ext cx="3458817" cy="4731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Google Shape;827;p52"/>
          <p:cNvPicPr preferRelativeResize="0"/>
          <p:nvPr/>
        </p:nvPicPr>
        <p:blipFill rotWithShape="1">
          <a:blip r:embed="rId3">
            <a:alphaModFix/>
          </a:blip>
          <a:srcRect l="4787" t="4312" r="4502" b="8630"/>
          <a:stretch/>
        </p:blipFill>
        <p:spPr>
          <a:xfrm>
            <a:off x="362745" y="1620078"/>
            <a:ext cx="3578087" cy="4701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Google Shape;828;p52"/>
          <p:cNvSpPr/>
          <p:nvPr/>
        </p:nvSpPr>
        <p:spPr>
          <a:xfrm>
            <a:off x="4360709" y="2972628"/>
            <a:ext cx="4645025" cy="2858503"/>
          </a:xfrm>
          <a:prstGeom prst="wedgeEllipseCallout">
            <a:avLst>
              <a:gd name="adj1" fmla="val 30074"/>
              <a:gd name="adj2" fmla="val -62361"/>
            </a:avLst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國三時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孩子可以把「國中學生生涯</a:t>
            </a: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發展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紀錄手冊」內的自我認識、學習表現、心理測驗等資料進行彙整</a:t>
            </a: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</a:t>
            </a:r>
            <a:endParaRPr lang="en-US" altLang="zh-TW"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與師長及父母深入討論，進行升學選校的初步規劃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829;p52"/>
          <p:cNvSpPr/>
          <p:nvPr/>
        </p:nvSpPr>
        <p:spPr>
          <a:xfrm>
            <a:off x="7959725" y="858424"/>
            <a:ext cx="1184275" cy="14636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832;p52"/>
          <p:cNvSpPr txBox="1"/>
          <p:nvPr/>
        </p:nvSpPr>
        <p:spPr>
          <a:xfrm>
            <a:off x="362745" y="1019676"/>
            <a:ext cx="3443023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dirty="0">
                <a:sym typeface="Arial"/>
              </a:rPr>
              <a:t>四、生涯統整面面觀</a:t>
            </a:r>
            <a:endParaRPr dirty="0">
              <a:sym typeface="Arial"/>
            </a:endParaRPr>
          </a:p>
        </p:txBody>
      </p:sp>
      <p:sp>
        <p:nvSpPr>
          <p:cNvPr id="7" name="Google Shape;833;p52"/>
          <p:cNvSpPr/>
          <p:nvPr/>
        </p:nvSpPr>
        <p:spPr>
          <a:xfrm rot="10800000" flipH="1">
            <a:off x="194453" y="279673"/>
            <a:ext cx="5213904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8" name="Google Shape;834;p52"/>
          <p:cNvSpPr txBox="1"/>
          <p:nvPr/>
        </p:nvSpPr>
        <p:spPr>
          <a:xfrm>
            <a:off x="165927" y="393389"/>
            <a:ext cx="5150181" cy="50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002060"/>
              </a:buClr>
              <a:buSzPts val="2400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國中學生生涯發展紀錄手冊</a:t>
            </a:r>
          </a:p>
        </p:txBody>
      </p:sp>
    </p:spTree>
    <p:extLst>
      <p:ext uri="{BB962C8B-B14F-4D97-AF65-F5344CB8AC3E}">
        <p14:creationId xmlns:p14="http://schemas.microsoft.com/office/powerpoint/2010/main" val="23674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3;p54"/>
          <p:cNvPicPr preferRelativeResize="0"/>
          <p:nvPr/>
        </p:nvPicPr>
        <p:blipFill rotWithShape="1">
          <a:blip r:embed="rId2">
            <a:alphaModFix/>
          </a:blip>
          <a:srcRect l="5270" t="4286" r="5027" b="6999"/>
          <a:stretch/>
        </p:blipFill>
        <p:spPr>
          <a:xfrm>
            <a:off x="4760844" y="1622258"/>
            <a:ext cx="3538330" cy="4790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Google Shape;854;p54"/>
          <p:cNvPicPr preferRelativeResize="0"/>
          <p:nvPr/>
        </p:nvPicPr>
        <p:blipFill rotWithShape="1">
          <a:blip r:embed="rId3">
            <a:alphaModFix/>
          </a:blip>
          <a:srcRect l="5248" t="3667" r="4042" b="8170"/>
          <a:stretch/>
        </p:blipFill>
        <p:spPr>
          <a:xfrm>
            <a:off x="680761" y="1657046"/>
            <a:ext cx="3578087" cy="476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Google Shape;855;p54"/>
          <p:cNvSpPr/>
          <p:nvPr/>
        </p:nvSpPr>
        <p:spPr>
          <a:xfrm>
            <a:off x="-36513" y="5187950"/>
            <a:ext cx="1295401" cy="1670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857;p54"/>
          <p:cNvSpPr/>
          <p:nvPr/>
        </p:nvSpPr>
        <p:spPr>
          <a:xfrm>
            <a:off x="1258888" y="2787595"/>
            <a:ext cx="3869580" cy="2887673"/>
          </a:xfrm>
          <a:prstGeom prst="wedgeEllipseCallout">
            <a:avLst>
              <a:gd name="adj1" fmla="val -41519"/>
              <a:gd name="adj2" fmla="val 50019"/>
            </a:avLst>
          </a:prstGeom>
          <a:solidFill>
            <a:srgbClr val="CCECFF"/>
          </a:solidFill>
          <a:ln w="3810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lvl="0">
              <a:buClr>
                <a:srgbClr val="000000"/>
              </a:buClr>
              <a:buSzPts val="550"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　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參考生涯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發展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紀錄手冊資料，親師生一起討論，依據</a:t>
            </a: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孩子學習表現、專長、興趣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等，並且考量想</a:t>
            </a: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升讀學校的入學條件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，初步完成個人升學規劃。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861;p54"/>
          <p:cNvSpPr txBox="1"/>
          <p:nvPr/>
        </p:nvSpPr>
        <p:spPr>
          <a:xfrm>
            <a:off x="680761" y="1051415"/>
            <a:ext cx="3578087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dirty="0">
                <a:sym typeface="Arial"/>
              </a:rPr>
              <a:t>五、生涯發展規劃書</a:t>
            </a:r>
            <a:endParaRPr dirty="0">
              <a:sym typeface="Arial"/>
            </a:endParaRPr>
          </a:p>
        </p:txBody>
      </p:sp>
      <p:sp>
        <p:nvSpPr>
          <p:cNvPr id="7" name="Google Shape;833;p52"/>
          <p:cNvSpPr/>
          <p:nvPr/>
        </p:nvSpPr>
        <p:spPr>
          <a:xfrm rot="10800000" flipH="1">
            <a:off x="214330" y="265482"/>
            <a:ext cx="5213904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8" name="Google Shape;834;p52"/>
          <p:cNvSpPr txBox="1"/>
          <p:nvPr/>
        </p:nvSpPr>
        <p:spPr>
          <a:xfrm>
            <a:off x="175865" y="379198"/>
            <a:ext cx="5150181" cy="50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002060"/>
              </a:buClr>
              <a:buSzPts val="2400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國中學生生涯發展紀錄手冊</a:t>
            </a:r>
          </a:p>
        </p:txBody>
      </p:sp>
    </p:spTree>
    <p:extLst>
      <p:ext uri="{BB962C8B-B14F-4D97-AF65-F5344CB8AC3E}">
        <p14:creationId xmlns:p14="http://schemas.microsoft.com/office/powerpoint/2010/main" val="14333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"/>
          <a:stretch/>
        </p:blipFill>
        <p:spPr>
          <a:xfrm>
            <a:off x="523037" y="1301058"/>
            <a:ext cx="2430151" cy="345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Google Shape;868;p55"/>
          <p:cNvPicPr preferRelativeResize="0"/>
          <p:nvPr/>
        </p:nvPicPr>
        <p:blipFill rotWithShape="1">
          <a:blip r:embed="rId3">
            <a:alphaModFix/>
          </a:blip>
          <a:srcRect l="6700" t="4050" r="4858" b="8889"/>
          <a:stretch/>
        </p:blipFill>
        <p:spPr>
          <a:xfrm>
            <a:off x="5425942" y="1496534"/>
            <a:ext cx="3488635" cy="4701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Google Shape;869;p5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148695" y="2128057"/>
            <a:ext cx="2437853" cy="326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Google Shape;870;p55"/>
          <p:cNvSpPr/>
          <p:nvPr/>
        </p:nvSpPr>
        <p:spPr>
          <a:xfrm>
            <a:off x="5811214" y="2355793"/>
            <a:ext cx="3257550" cy="2684520"/>
          </a:xfrm>
          <a:prstGeom prst="wedgeEllipseCallout">
            <a:avLst>
              <a:gd name="adj1" fmla="val 3819"/>
              <a:gd name="adj2" fmla="val 55144"/>
            </a:avLst>
          </a:prstGeom>
          <a:solidFill>
            <a:srgbClr val="CCECFF"/>
          </a:solidFill>
          <a:ln w="3810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defTabSz="1076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　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請爸媽仔細看完孩子的各項紀錄，找時間與孩子聊聊、寫下自己對孩子生涯規劃的想法，</a:t>
            </a:r>
            <a:endParaRPr lang="en-US" altLang="zh-TW"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defTabSz="1076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sz="2000" b="1" i="0" u="sng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不要只有簽名喔！</a:t>
            </a:r>
            <a:endParaRPr sz="20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871;p55"/>
          <p:cNvSpPr/>
          <p:nvPr/>
        </p:nvSpPr>
        <p:spPr>
          <a:xfrm>
            <a:off x="7823200" y="5040313"/>
            <a:ext cx="1320800" cy="16700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872;p55"/>
          <p:cNvSpPr/>
          <p:nvPr/>
        </p:nvSpPr>
        <p:spPr>
          <a:xfrm>
            <a:off x="179388" y="5157788"/>
            <a:ext cx="1289050" cy="155257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" name="Google Shape;880;p55"/>
          <p:cNvSpPr txBox="1"/>
          <p:nvPr/>
        </p:nvSpPr>
        <p:spPr>
          <a:xfrm>
            <a:off x="212038" y="705433"/>
            <a:ext cx="2437605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dirty="0">
                <a:sym typeface="Arial"/>
              </a:rPr>
              <a:t>六、家長的話</a:t>
            </a:r>
            <a:endParaRPr dirty="0">
              <a:sym typeface="Arial"/>
            </a:endParaRPr>
          </a:p>
        </p:txBody>
      </p:sp>
      <p:sp>
        <p:nvSpPr>
          <p:cNvPr id="12" name="Google Shape;833;p52"/>
          <p:cNvSpPr/>
          <p:nvPr/>
        </p:nvSpPr>
        <p:spPr>
          <a:xfrm rot="10800000" flipH="1">
            <a:off x="212038" y="49101"/>
            <a:ext cx="5213904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3" name="Google Shape;834;p52"/>
          <p:cNvSpPr txBox="1"/>
          <p:nvPr/>
        </p:nvSpPr>
        <p:spPr>
          <a:xfrm>
            <a:off x="304398" y="162326"/>
            <a:ext cx="5150181" cy="50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002060"/>
              </a:buClr>
              <a:buSzPts val="2400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國中學生生涯發展紀錄手冊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27" y="3267245"/>
            <a:ext cx="2298383" cy="3236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876;p55"/>
          <p:cNvSpPr/>
          <p:nvPr/>
        </p:nvSpPr>
        <p:spPr>
          <a:xfrm>
            <a:off x="251870" y="2376704"/>
            <a:ext cx="3024460" cy="2590800"/>
          </a:xfrm>
          <a:prstGeom prst="wedgeEllipseCallout">
            <a:avLst>
              <a:gd name="adj1" fmla="val -28440"/>
              <a:gd name="adj2" fmla="val 57009"/>
            </a:avLst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lvl="0">
              <a:buClr>
                <a:srgbClr val="000000"/>
              </a:buClr>
              <a:buSzPts val="500"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　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每學年結束前</a:t>
            </a: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（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大約5、6月</a:t>
            </a: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）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，學校會請孩子將生涯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發展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紀錄手冊帶回請家長參閱內容。</a:t>
            </a:r>
            <a:endParaRPr sz="14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82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91;p56"/>
          <p:cNvGrpSpPr/>
          <p:nvPr/>
        </p:nvGrpSpPr>
        <p:grpSpPr>
          <a:xfrm>
            <a:off x="4420106" y="718799"/>
            <a:ext cx="4604099" cy="4443421"/>
            <a:chOff x="1108411" y="-386796"/>
            <a:chExt cx="4604099" cy="4783851"/>
          </a:xfrm>
        </p:grpSpPr>
        <p:sp>
          <p:nvSpPr>
            <p:cNvPr id="3" name="Google Shape;892;p56"/>
            <p:cNvSpPr/>
            <p:nvPr/>
          </p:nvSpPr>
          <p:spPr>
            <a:xfrm>
              <a:off x="1108411" y="-386796"/>
              <a:ext cx="4604099" cy="877316"/>
            </a:xfrm>
            <a:prstGeom prst="roundRect">
              <a:avLst>
                <a:gd name="adj" fmla="val 10000"/>
              </a:avLst>
            </a:prstGeom>
            <a:solidFill>
              <a:srgbClr val="CCFFFF"/>
            </a:solidFill>
            <a:ln w="25400" cap="flat" cmpd="sng">
              <a:solidFill>
                <a:srgbClr val="9A53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4" name="Google Shape;893;p56"/>
            <p:cNvSpPr txBox="1"/>
            <p:nvPr/>
          </p:nvSpPr>
          <p:spPr>
            <a:xfrm>
              <a:off x="1200026" y="-286141"/>
              <a:ext cx="4154757" cy="676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一、成長歷程</a:t>
              </a:r>
              <a:endParaRPr sz="32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5" name="Google Shape;894;p56"/>
            <p:cNvSpPr/>
            <p:nvPr/>
          </p:nvSpPr>
          <p:spPr>
            <a:xfrm rot="5400000">
              <a:off x="3281316" y="1034069"/>
              <a:ext cx="39104" cy="4692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AB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6" name="Google Shape;895;p56"/>
            <p:cNvSpPr txBox="1"/>
            <p:nvPr/>
          </p:nvSpPr>
          <p:spPr>
            <a:xfrm>
              <a:off x="3286791" y="1037980"/>
              <a:ext cx="28155" cy="27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200"/>
                <a:buFont typeface="Arial"/>
                <a:buNone/>
              </a:pPr>
              <a:endParaRPr sz="3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7" name="Google Shape;896;p56"/>
            <p:cNvSpPr/>
            <p:nvPr/>
          </p:nvSpPr>
          <p:spPr>
            <a:xfrm>
              <a:off x="1108411" y="608317"/>
              <a:ext cx="4604098" cy="815144"/>
            </a:xfrm>
            <a:prstGeom prst="roundRect">
              <a:avLst>
                <a:gd name="adj" fmla="val 10000"/>
              </a:avLst>
            </a:prstGeom>
            <a:solidFill>
              <a:srgbClr val="FFCCFF"/>
            </a:solidFill>
            <a:ln w="25400" cap="flat" cmpd="sng">
              <a:solidFill>
                <a:srgbClr val="9A53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8" name="Google Shape;897;p56"/>
            <p:cNvSpPr txBox="1"/>
            <p:nvPr/>
          </p:nvSpPr>
          <p:spPr>
            <a:xfrm>
              <a:off x="1200026" y="708976"/>
              <a:ext cx="4126127" cy="69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二、心理測驗</a:t>
              </a:r>
              <a:endParaRPr sz="32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9" name="Google Shape;898;p56"/>
            <p:cNvSpPr/>
            <p:nvPr/>
          </p:nvSpPr>
          <p:spPr>
            <a:xfrm rot="5400000">
              <a:off x="3281316" y="2113258"/>
              <a:ext cx="39104" cy="4692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1E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0" name="Google Shape;899;p56"/>
            <p:cNvSpPr txBox="1"/>
            <p:nvPr/>
          </p:nvSpPr>
          <p:spPr>
            <a:xfrm>
              <a:off x="3286791" y="2117169"/>
              <a:ext cx="28155" cy="27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200"/>
                <a:buFont typeface="Arial"/>
                <a:buNone/>
              </a:pPr>
              <a:endParaRPr sz="3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1" name="Google Shape;900;p56"/>
            <p:cNvSpPr/>
            <p:nvPr/>
          </p:nvSpPr>
          <p:spPr>
            <a:xfrm>
              <a:off x="1108412" y="1520928"/>
              <a:ext cx="4604098" cy="848291"/>
            </a:xfrm>
            <a:prstGeom prst="roundRect">
              <a:avLst>
                <a:gd name="adj" fmla="val 10000"/>
              </a:avLst>
            </a:prstGeom>
            <a:solidFill>
              <a:srgbClr val="FFCCCC"/>
            </a:solidFill>
            <a:ln w="25400" cap="flat" cmpd="sng">
              <a:solidFill>
                <a:srgbClr val="9A53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2" name="Google Shape;901;p56"/>
            <p:cNvSpPr txBox="1"/>
            <p:nvPr/>
          </p:nvSpPr>
          <p:spPr>
            <a:xfrm>
              <a:off x="1200025" y="1594561"/>
              <a:ext cx="3828755" cy="710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三、職業資訊搜查</a:t>
              </a:r>
              <a:endParaRPr sz="32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3" name="Google Shape;902;p56"/>
            <p:cNvSpPr/>
            <p:nvPr/>
          </p:nvSpPr>
          <p:spPr>
            <a:xfrm rot="5400000">
              <a:off x="3281316" y="3192446"/>
              <a:ext cx="39104" cy="4692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9D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4" name="Google Shape;903;p56"/>
            <p:cNvSpPr txBox="1"/>
            <p:nvPr/>
          </p:nvSpPr>
          <p:spPr>
            <a:xfrm>
              <a:off x="3286791" y="3196357"/>
              <a:ext cx="28155" cy="27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200"/>
                <a:buFont typeface="Arial"/>
                <a:buNone/>
              </a:pPr>
              <a:endParaRPr sz="3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5" name="Google Shape;904;p56"/>
            <p:cNvSpPr/>
            <p:nvPr/>
          </p:nvSpPr>
          <p:spPr>
            <a:xfrm>
              <a:off x="1108412" y="2509430"/>
              <a:ext cx="4604098" cy="865215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 w="25400" cap="flat" cmpd="sng">
              <a:solidFill>
                <a:srgbClr val="9A53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6" name="Google Shape;905;p56"/>
            <p:cNvSpPr txBox="1"/>
            <p:nvPr/>
          </p:nvSpPr>
          <p:spPr>
            <a:xfrm>
              <a:off x="1200025" y="2561967"/>
              <a:ext cx="4126127" cy="760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四、自我評估</a:t>
              </a:r>
              <a:endParaRPr sz="32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7" name="Google Shape;906;p56"/>
            <p:cNvSpPr/>
            <p:nvPr/>
          </p:nvSpPr>
          <p:spPr>
            <a:xfrm rot="5400000">
              <a:off x="3281316" y="4271634"/>
              <a:ext cx="39104" cy="4692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CB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8" name="Google Shape;907;p56"/>
            <p:cNvSpPr txBox="1"/>
            <p:nvPr/>
          </p:nvSpPr>
          <p:spPr>
            <a:xfrm>
              <a:off x="3286791" y="4275545"/>
              <a:ext cx="28155" cy="27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3200"/>
                <a:buFont typeface="Arial"/>
                <a:buNone/>
              </a:pPr>
              <a:endParaRPr sz="3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9" name="Google Shape;908;p56"/>
            <p:cNvSpPr/>
            <p:nvPr/>
          </p:nvSpPr>
          <p:spPr>
            <a:xfrm>
              <a:off x="1108412" y="3515939"/>
              <a:ext cx="4604098" cy="881116"/>
            </a:xfrm>
            <a:prstGeom prst="roundRect">
              <a:avLst>
                <a:gd name="adj" fmla="val 10000"/>
              </a:avLst>
            </a:prstGeom>
            <a:solidFill>
              <a:srgbClr val="CCFFCC"/>
            </a:solidFill>
            <a:ln w="25400" cap="flat" cmpd="sng">
              <a:solidFill>
                <a:srgbClr val="9A53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0" name="Google Shape;909;p56"/>
            <p:cNvSpPr txBox="1"/>
            <p:nvPr/>
          </p:nvSpPr>
          <p:spPr>
            <a:xfrm>
              <a:off x="1200025" y="3594078"/>
              <a:ext cx="3949071" cy="738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五、附錄</a:t>
              </a:r>
              <a:endParaRPr sz="32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21" name="Google Shape;893;p56"/>
          <p:cNvSpPr txBox="1"/>
          <p:nvPr/>
        </p:nvSpPr>
        <p:spPr>
          <a:xfrm>
            <a:off x="209868" y="5650924"/>
            <a:ext cx="8742061" cy="966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002060"/>
              </a:buClr>
              <a:buSzPts val="3200"/>
            </a:pPr>
            <a:r>
              <a:rPr lang="zh-TW" alt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奠定孩子建立「學習歷程檔案」的基礎練習</a:t>
            </a:r>
            <a:endParaRPr sz="33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177827" y="260501"/>
            <a:ext cx="2797648" cy="619406"/>
            <a:chOff x="141208" y="458730"/>
            <a:chExt cx="2797648" cy="619406"/>
          </a:xfrm>
        </p:grpSpPr>
        <p:sp>
          <p:nvSpPr>
            <p:cNvPr id="22" name="Google Shape;573;p36"/>
            <p:cNvSpPr/>
            <p:nvPr/>
          </p:nvSpPr>
          <p:spPr>
            <a:xfrm rot="10800000" flipH="1">
              <a:off x="141208" y="458730"/>
              <a:ext cx="2797648" cy="619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0695" y="0"/>
                  </a:lnTo>
                  <a:lnTo>
                    <a:pt x="21600" y="10800"/>
                  </a:lnTo>
                  <a:lnTo>
                    <a:pt x="2069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3ED9E"/>
            </a:solidFill>
            <a:ln w="25400" cap="flat" cmpd="sng">
              <a:solidFill>
                <a:srgbClr val="3660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3" name="Google Shape;577;p36"/>
            <p:cNvSpPr txBox="1"/>
            <p:nvPr/>
          </p:nvSpPr>
          <p:spPr>
            <a:xfrm>
              <a:off x="374429" y="510471"/>
              <a:ext cx="2203368" cy="515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Arial"/>
                <a:buNone/>
              </a:pPr>
              <a:r>
                <a:rPr lang="zh-TW" altLang="en-US" sz="2400" b="1" i="0" u="none" strike="noStrike" cap="none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學生生涯檔案</a:t>
              </a:r>
              <a:endParaRPr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r="1311"/>
          <a:stretch/>
        </p:blipFill>
        <p:spPr>
          <a:xfrm>
            <a:off x="177828" y="1267859"/>
            <a:ext cx="4205330" cy="3707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704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3;p36"/>
          <p:cNvSpPr/>
          <p:nvPr/>
        </p:nvSpPr>
        <p:spPr>
          <a:xfrm rot="10800000" flipH="1">
            <a:off x="223848" y="289826"/>
            <a:ext cx="2797648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4" name="Google Shape;577;p36"/>
          <p:cNvSpPr txBox="1"/>
          <p:nvPr/>
        </p:nvSpPr>
        <p:spPr>
          <a:xfrm>
            <a:off x="408650" y="378473"/>
            <a:ext cx="2736913" cy="5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zh-TW" altLang="en-US"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學生生涯檔案</a:t>
            </a:r>
            <a:endParaRPr sz="24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6DE0D63-00C7-456F-BE12-1C1154C7B6D9}"/>
              </a:ext>
            </a:extLst>
          </p:cNvPr>
          <p:cNvGrpSpPr/>
          <p:nvPr/>
        </p:nvGrpSpPr>
        <p:grpSpPr>
          <a:xfrm>
            <a:off x="228344" y="1933294"/>
            <a:ext cx="3896395" cy="4377012"/>
            <a:chOff x="1536792" y="1419622"/>
            <a:chExt cx="2902217" cy="3362875"/>
          </a:xfrm>
        </p:grpSpPr>
        <p:sp>
          <p:nvSpPr>
            <p:cNvPr id="7" name="剪去單一角落矩形 11">
              <a:extLst>
                <a:ext uri="{FF2B5EF4-FFF2-40B4-BE49-F238E27FC236}">
                  <a16:creationId xmlns:a16="http://schemas.microsoft.com/office/drawing/2014/main" id="{DD5A45A7-C319-4EFB-A700-845525E2616F}"/>
                </a:ext>
              </a:extLst>
            </p:cNvPr>
            <p:cNvSpPr/>
            <p:nvPr/>
          </p:nvSpPr>
          <p:spPr bwMode="auto">
            <a:xfrm>
              <a:off x="1592355" y="1419622"/>
              <a:ext cx="2846654" cy="482555"/>
            </a:xfrm>
            <a:prstGeom prst="snip1Rect">
              <a:avLst/>
            </a:prstGeom>
            <a:solidFill>
              <a:srgbClr val="FFCCFF"/>
            </a:solidFill>
            <a:ln w="25400" cap="flat" cmpd="sng" algn="ctr">
              <a:solidFill>
                <a:srgbClr val="F1A1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TW" altLang="en-US" sz="2400" b="1" dirty="0">
                  <a:solidFill>
                    <a:schemeClr val="tx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（一）拼出自我</a:t>
              </a:r>
            </a:p>
          </p:txBody>
        </p:sp>
        <p:sp>
          <p:nvSpPr>
            <p:cNvPr id="8" name="剪去單一角落矩形 12">
              <a:extLst>
                <a:ext uri="{FF2B5EF4-FFF2-40B4-BE49-F238E27FC236}">
                  <a16:creationId xmlns:a16="http://schemas.microsoft.com/office/drawing/2014/main" id="{71AECC21-EB88-4CCC-9051-D98DD036E297}"/>
                </a:ext>
              </a:extLst>
            </p:cNvPr>
            <p:cNvSpPr/>
            <p:nvPr/>
          </p:nvSpPr>
          <p:spPr bwMode="auto">
            <a:xfrm>
              <a:off x="1581241" y="1995686"/>
              <a:ext cx="2857768" cy="482556"/>
            </a:xfrm>
            <a:prstGeom prst="snip1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TW" altLang="en-US" sz="2400" b="1" dirty="0">
                  <a:solidFill>
                    <a:schemeClr val="tx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（二）我的真心話</a:t>
              </a:r>
            </a:p>
          </p:txBody>
        </p:sp>
        <p:sp>
          <p:nvSpPr>
            <p:cNvPr id="9" name="剪去單一角落矩形 13">
              <a:extLst>
                <a:ext uri="{FF2B5EF4-FFF2-40B4-BE49-F238E27FC236}">
                  <a16:creationId xmlns:a16="http://schemas.microsoft.com/office/drawing/2014/main" id="{BEB2E76A-873D-49F1-993C-FF1B525C6334}"/>
                </a:ext>
              </a:extLst>
            </p:cNvPr>
            <p:cNvSpPr/>
            <p:nvPr/>
          </p:nvSpPr>
          <p:spPr bwMode="auto">
            <a:xfrm>
              <a:off x="1570132" y="2571750"/>
              <a:ext cx="2868877" cy="482555"/>
            </a:xfrm>
            <a:prstGeom prst="snip1Rect">
              <a:avLst/>
            </a:prstGeom>
            <a:solidFill>
              <a:srgbClr val="CCFF99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TW" altLang="en-US" sz="2400" b="1" dirty="0">
                  <a:solidFill>
                    <a:schemeClr val="tx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（三）細數來時路</a:t>
              </a:r>
            </a:p>
          </p:txBody>
        </p:sp>
        <p:sp>
          <p:nvSpPr>
            <p:cNvPr id="10" name="剪去單一角落矩形 14">
              <a:extLst>
                <a:ext uri="{FF2B5EF4-FFF2-40B4-BE49-F238E27FC236}">
                  <a16:creationId xmlns:a16="http://schemas.microsoft.com/office/drawing/2014/main" id="{7008440F-F99B-434E-9077-BF2CE895BD5F}"/>
                </a:ext>
              </a:extLst>
            </p:cNvPr>
            <p:cNvSpPr/>
            <p:nvPr/>
          </p:nvSpPr>
          <p:spPr bwMode="auto">
            <a:xfrm>
              <a:off x="1559019" y="3147814"/>
              <a:ext cx="2879990" cy="482556"/>
            </a:xfrm>
            <a:prstGeom prst="snip1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TW" altLang="en-US" sz="2400" b="1" dirty="0">
                  <a:solidFill>
                    <a:schemeClr val="tx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（四）特質大進擊</a:t>
              </a:r>
            </a:p>
          </p:txBody>
        </p:sp>
        <p:sp>
          <p:nvSpPr>
            <p:cNvPr id="11" name="剪去單一角落矩形 15">
              <a:extLst>
                <a:ext uri="{FF2B5EF4-FFF2-40B4-BE49-F238E27FC236}">
                  <a16:creationId xmlns:a16="http://schemas.microsoft.com/office/drawing/2014/main" id="{EA4FB06D-2831-42E4-9097-23FEB160F110}"/>
                </a:ext>
              </a:extLst>
            </p:cNvPr>
            <p:cNvSpPr/>
            <p:nvPr/>
          </p:nvSpPr>
          <p:spPr bwMode="auto">
            <a:xfrm>
              <a:off x="1547907" y="3722498"/>
              <a:ext cx="2891102" cy="483815"/>
            </a:xfrm>
            <a:prstGeom prst="snip1Rect">
              <a:avLst/>
            </a:prstGeom>
            <a:solidFill>
              <a:srgbClr val="DDDDFF"/>
            </a:solidFill>
            <a:ln w="25400" cap="flat" cmpd="sng" algn="ctr">
              <a:solidFill>
                <a:srgbClr val="C798C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TW" altLang="en-US" sz="2400" b="1" dirty="0">
                  <a:solidFill>
                    <a:schemeClr val="tx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（五）家庭寫真</a:t>
              </a:r>
            </a:p>
          </p:txBody>
        </p:sp>
        <p:sp>
          <p:nvSpPr>
            <p:cNvPr id="12" name="剪去單一角落矩形 16">
              <a:extLst>
                <a:ext uri="{FF2B5EF4-FFF2-40B4-BE49-F238E27FC236}">
                  <a16:creationId xmlns:a16="http://schemas.microsoft.com/office/drawing/2014/main" id="{DD8A999A-79BB-4544-BA0C-05412DB5A330}"/>
                </a:ext>
              </a:extLst>
            </p:cNvPr>
            <p:cNvSpPr/>
            <p:nvPr/>
          </p:nvSpPr>
          <p:spPr bwMode="auto">
            <a:xfrm>
              <a:off x="1536792" y="4299942"/>
              <a:ext cx="2902217" cy="482555"/>
            </a:xfrm>
            <a:prstGeom prst="snip1Rect">
              <a:avLst/>
            </a:prstGeom>
            <a:solidFill>
              <a:srgbClr val="FFFFCC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TW" altLang="en-US" sz="2400" b="1" dirty="0">
                  <a:solidFill>
                    <a:schemeClr val="tx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（六）未來職場達人</a:t>
              </a:r>
              <a:r>
                <a:rPr lang="en-US" altLang="zh-TW" sz="2400" b="1" dirty="0">
                  <a:solidFill>
                    <a:schemeClr val="tx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Show</a:t>
              </a:r>
              <a:endPara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23848" y="1029548"/>
            <a:ext cx="4049978" cy="781881"/>
            <a:chOff x="223848" y="909233"/>
            <a:chExt cx="4477361" cy="781881"/>
          </a:xfrm>
        </p:grpSpPr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2350CFD2-2291-424B-83C1-2CB1E19994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848" y="1020120"/>
              <a:ext cx="4477361" cy="643556"/>
            </a:xfrm>
            <a:prstGeom prst="roundRect">
              <a:avLst>
                <a:gd name="adj" fmla="val 10889"/>
              </a:avLst>
            </a:prstGeom>
            <a:solidFill>
              <a:srgbClr val="C1E1D7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134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D6E5B40E-9499-4708-8CD8-640AB40C851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2941" y="909233"/>
              <a:ext cx="3483868" cy="7818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3734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 </a:t>
              </a:r>
              <a:r>
                <a:rPr lang="zh-TW" altLang="en-US" sz="2667" b="1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Wingdings" pitchFamily="2" charset="2"/>
                </a:rPr>
                <a:t>一、成長歷程</a:t>
              </a:r>
              <a:endParaRPr lang="zh-TW" altLang="en-US" sz="2667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剪去單一角落矩形 9">
            <a:extLst>
              <a:ext uri="{FF2B5EF4-FFF2-40B4-BE49-F238E27FC236}">
                <a16:creationId xmlns:a16="http://schemas.microsoft.com/office/drawing/2014/main" id="{D150E4C7-4B70-4193-A07C-B799338C8499}"/>
              </a:ext>
            </a:extLst>
          </p:cNvPr>
          <p:cNvSpPr/>
          <p:nvPr/>
        </p:nvSpPr>
        <p:spPr bwMode="auto">
          <a:xfrm>
            <a:off x="4889160" y="1899060"/>
            <a:ext cx="3916910" cy="650352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（一）性向測驗</a:t>
            </a:r>
          </a:p>
        </p:txBody>
      </p:sp>
      <p:sp>
        <p:nvSpPr>
          <p:cNvPr id="18" name="剪去單一角落矩形 10">
            <a:extLst>
              <a:ext uri="{FF2B5EF4-FFF2-40B4-BE49-F238E27FC236}">
                <a16:creationId xmlns:a16="http://schemas.microsoft.com/office/drawing/2014/main" id="{177DCC4B-1EFB-4C0A-9D46-48194437E14C}"/>
              </a:ext>
            </a:extLst>
          </p:cNvPr>
          <p:cNvSpPr/>
          <p:nvPr/>
        </p:nvSpPr>
        <p:spPr bwMode="auto">
          <a:xfrm>
            <a:off x="4874340" y="2667323"/>
            <a:ext cx="3931730" cy="650353"/>
          </a:xfrm>
          <a:prstGeom prst="snip1Rect">
            <a:avLst/>
          </a:prstGeom>
          <a:solidFill>
            <a:srgbClr val="CCFFFF"/>
          </a:solidFill>
          <a:ln w="254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（二）興趣測驗</a:t>
            </a:r>
          </a:p>
        </p:txBody>
      </p:sp>
      <p:sp>
        <p:nvSpPr>
          <p:cNvPr id="19" name="剪去單一角落矩形 11">
            <a:extLst>
              <a:ext uri="{FF2B5EF4-FFF2-40B4-BE49-F238E27FC236}">
                <a16:creationId xmlns:a16="http://schemas.microsoft.com/office/drawing/2014/main" id="{C3F4C985-DFCF-4586-819F-B726802E0429}"/>
              </a:ext>
            </a:extLst>
          </p:cNvPr>
          <p:cNvSpPr/>
          <p:nvPr/>
        </p:nvSpPr>
        <p:spPr bwMode="auto">
          <a:xfrm>
            <a:off x="4859520" y="3435587"/>
            <a:ext cx="3946550" cy="650352"/>
          </a:xfrm>
          <a:prstGeom prst="snip1Rect">
            <a:avLst/>
          </a:prstGeom>
          <a:solidFill>
            <a:srgbClr val="CCFF99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（三）其他相關測驗</a:t>
            </a:r>
          </a:p>
        </p:txBody>
      </p:sp>
      <p:sp>
        <p:nvSpPr>
          <p:cNvPr id="20" name="剪去單一角落矩形 12">
            <a:extLst>
              <a:ext uri="{FF2B5EF4-FFF2-40B4-BE49-F238E27FC236}">
                <a16:creationId xmlns:a16="http://schemas.microsoft.com/office/drawing/2014/main" id="{9EF89BC4-D66F-4C97-AEC2-6868395146BB}"/>
              </a:ext>
            </a:extLst>
          </p:cNvPr>
          <p:cNvSpPr/>
          <p:nvPr/>
        </p:nvSpPr>
        <p:spPr bwMode="auto">
          <a:xfrm>
            <a:off x="4844699" y="4203849"/>
            <a:ext cx="3961371" cy="650353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（四）測驗與生涯抉擇</a:t>
            </a:r>
          </a:p>
        </p:txBody>
      </p:sp>
      <p:sp>
        <p:nvSpPr>
          <p:cNvPr id="21" name="剪去單一角落矩形 13">
            <a:extLst>
              <a:ext uri="{FF2B5EF4-FFF2-40B4-BE49-F238E27FC236}">
                <a16:creationId xmlns:a16="http://schemas.microsoft.com/office/drawing/2014/main" id="{E7ABA260-A713-498D-83DD-050807D333A9}"/>
              </a:ext>
            </a:extLst>
          </p:cNvPr>
          <p:cNvSpPr/>
          <p:nvPr/>
        </p:nvSpPr>
        <p:spPr bwMode="auto">
          <a:xfrm>
            <a:off x="4829880" y="4972112"/>
            <a:ext cx="3976190" cy="650353"/>
          </a:xfrm>
          <a:prstGeom prst="snip1Rect">
            <a:avLst/>
          </a:prstGeom>
          <a:solidFill>
            <a:srgbClr val="DDDDFF"/>
          </a:solidFill>
          <a:ln w="25400" cap="flat" cmpd="sng" algn="ctr">
            <a:solidFill>
              <a:srgbClr val="C3B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（五）認識多元智慧</a:t>
            </a:r>
          </a:p>
        </p:txBody>
      </p:sp>
      <p:sp>
        <p:nvSpPr>
          <p:cNvPr id="22" name="剪去單一角落矩形 14">
            <a:extLst>
              <a:ext uri="{FF2B5EF4-FFF2-40B4-BE49-F238E27FC236}">
                <a16:creationId xmlns:a16="http://schemas.microsoft.com/office/drawing/2014/main" id="{990B7BFB-DA2E-4C16-B6E3-3351F1BF5151}"/>
              </a:ext>
            </a:extLst>
          </p:cNvPr>
          <p:cNvSpPr/>
          <p:nvPr/>
        </p:nvSpPr>
        <p:spPr bwMode="auto">
          <a:xfrm>
            <a:off x="4815059" y="5740376"/>
            <a:ext cx="3991011" cy="650352"/>
          </a:xfrm>
          <a:prstGeom prst="snip1Rect">
            <a:avLst/>
          </a:prstGeom>
          <a:solidFill>
            <a:srgbClr val="FFF2C9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（六）認識工作價值觀</a:t>
            </a:r>
          </a:p>
        </p:txBody>
      </p:sp>
      <p:sp>
        <p:nvSpPr>
          <p:cNvPr id="23" name="AutoShape 15">
            <a:extLst>
              <a:ext uri="{FF2B5EF4-FFF2-40B4-BE49-F238E27FC236}">
                <a16:creationId xmlns:a16="http://schemas.microsoft.com/office/drawing/2014/main" id="{AF7A0AB8-1021-44D8-8C80-B8A92E87A9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4688" y="1077281"/>
            <a:ext cx="4191382" cy="643556"/>
          </a:xfrm>
          <a:prstGeom prst="roundRect">
            <a:avLst>
              <a:gd name="adj" fmla="val 108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134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8CE99394-0243-4371-8436-B7BE43400D7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93236" y="1001380"/>
            <a:ext cx="4132102" cy="781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734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 </a:t>
            </a:r>
            <a:r>
              <a:rPr lang="zh-TW" altLang="en-US" sz="2667" b="1" dirty="0">
                <a:solidFill>
                  <a:srgbClr val="C00000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zh-TW" altLang="en-US" sz="2667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二、心理測驗</a:t>
            </a:r>
            <a:endParaRPr lang="zh-TW" altLang="en-US" sz="2667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68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3;p36"/>
          <p:cNvSpPr/>
          <p:nvPr/>
        </p:nvSpPr>
        <p:spPr>
          <a:xfrm rot="10800000" flipH="1">
            <a:off x="223848" y="289826"/>
            <a:ext cx="2797648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3" name="Google Shape;577;p36"/>
          <p:cNvSpPr txBox="1"/>
          <p:nvPr/>
        </p:nvSpPr>
        <p:spPr>
          <a:xfrm>
            <a:off x="408650" y="378473"/>
            <a:ext cx="2736913" cy="5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zh-TW" altLang="en-US"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學生生涯檔案</a:t>
            </a:r>
            <a:endParaRPr sz="24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4" name="剪去單一角落矩形 10">
            <a:extLst>
              <a:ext uri="{FF2B5EF4-FFF2-40B4-BE49-F238E27FC236}">
                <a16:creationId xmlns:a16="http://schemas.microsoft.com/office/drawing/2014/main" id="{27D5E1C4-352C-467C-9377-2F5F4CBC5655}"/>
              </a:ext>
            </a:extLst>
          </p:cNvPr>
          <p:cNvSpPr/>
          <p:nvPr/>
        </p:nvSpPr>
        <p:spPr bwMode="auto">
          <a:xfrm>
            <a:off x="318446" y="2181631"/>
            <a:ext cx="4062179" cy="650353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（一）資訊上線</a:t>
            </a:r>
          </a:p>
        </p:txBody>
      </p:sp>
      <p:sp>
        <p:nvSpPr>
          <p:cNvPr id="5" name="剪去單一角落矩形 11">
            <a:extLst>
              <a:ext uri="{FF2B5EF4-FFF2-40B4-BE49-F238E27FC236}">
                <a16:creationId xmlns:a16="http://schemas.microsoft.com/office/drawing/2014/main" id="{963D7D67-B308-48FE-B75A-D95848FFF9AE}"/>
              </a:ext>
            </a:extLst>
          </p:cNvPr>
          <p:cNvSpPr/>
          <p:nvPr/>
        </p:nvSpPr>
        <p:spPr bwMode="auto">
          <a:xfrm>
            <a:off x="303625" y="3067806"/>
            <a:ext cx="4077000" cy="650352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（二）我是生涯資訊小達人</a:t>
            </a:r>
          </a:p>
        </p:txBody>
      </p:sp>
      <p:sp>
        <p:nvSpPr>
          <p:cNvPr id="6" name="剪去單一角落矩形 12">
            <a:extLst>
              <a:ext uri="{FF2B5EF4-FFF2-40B4-BE49-F238E27FC236}">
                <a16:creationId xmlns:a16="http://schemas.microsoft.com/office/drawing/2014/main" id="{F7E25A60-5FB8-40AB-84BD-529AA2CF0E11}"/>
              </a:ext>
            </a:extLst>
          </p:cNvPr>
          <p:cNvSpPr/>
          <p:nvPr/>
        </p:nvSpPr>
        <p:spPr bwMode="auto">
          <a:xfrm>
            <a:off x="288805" y="3932101"/>
            <a:ext cx="4091820" cy="650353"/>
          </a:xfrm>
          <a:prstGeom prst="snip1Rect">
            <a:avLst/>
          </a:prstGeom>
          <a:solidFill>
            <a:srgbClr val="CCFF99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（三）職場寫真</a:t>
            </a:r>
          </a:p>
        </p:txBody>
      </p:sp>
      <p:sp>
        <p:nvSpPr>
          <p:cNvPr id="7" name="剪去單一角落矩形 13">
            <a:extLst>
              <a:ext uri="{FF2B5EF4-FFF2-40B4-BE49-F238E27FC236}">
                <a16:creationId xmlns:a16="http://schemas.microsoft.com/office/drawing/2014/main" id="{EE437CF7-A2E2-4DD6-8701-F42521504DA9}"/>
              </a:ext>
            </a:extLst>
          </p:cNvPr>
          <p:cNvSpPr/>
          <p:nvPr/>
        </p:nvSpPr>
        <p:spPr bwMode="auto">
          <a:xfrm>
            <a:off x="273985" y="4774520"/>
            <a:ext cx="4106640" cy="650352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（四）如果我是老闆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23D6D461-E2BF-4583-881B-0FB4FAAD61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3848" y="1211574"/>
            <a:ext cx="4156777" cy="643556"/>
          </a:xfrm>
          <a:prstGeom prst="roundRect">
            <a:avLst>
              <a:gd name="adj" fmla="val 10889"/>
            </a:avLst>
          </a:prstGeom>
          <a:solidFill>
            <a:srgbClr val="DCE6F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134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A1E7D97D-B432-408A-871F-12B710DCD3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3985" y="1108338"/>
            <a:ext cx="4077000" cy="781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734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 </a:t>
            </a:r>
            <a:r>
              <a:rPr lang="zh-TW" altLang="en-US" sz="2667" b="1" dirty="0">
                <a:solidFill>
                  <a:srgbClr val="C00000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zh-TW" altLang="en-US" sz="2667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三、職業資訊搜查</a:t>
            </a:r>
            <a:endParaRPr lang="zh-TW" altLang="en-US" sz="2667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4D513CEF-0A95-4998-98AA-6A2C8D2FCB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02477" y="1226707"/>
            <a:ext cx="4581889" cy="643556"/>
          </a:xfrm>
          <a:prstGeom prst="roundRect">
            <a:avLst>
              <a:gd name="adj" fmla="val 1088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134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8002FA82-52E8-43BF-AFDF-3B461C1DD16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93073" y="1157544"/>
            <a:ext cx="3903666" cy="781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734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 </a:t>
            </a:r>
            <a:r>
              <a:rPr lang="zh-TW" altLang="en-US" sz="2667" b="1" dirty="0">
                <a:solidFill>
                  <a:srgbClr val="C00000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zh-TW" altLang="en-US" sz="2667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四、自我評估</a:t>
            </a:r>
            <a:endParaRPr lang="zh-TW" altLang="en-US" sz="2667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剪去單一角落矩形 18">
            <a:extLst>
              <a:ext uri="{FF2B5EF4-FFF2-40B4-BE49-F238E27FC236}">
                <a16:creationId xmlns:a16="http://schemas.microsoft.com/office/drawing/2014/main" id="{6E17BCF7-2F67-45CD-B209-E17FB979C986}"/>
              </a:ext>
            </a:extLst>
          </p:cNvPr>
          <p:cNvSpPr/>
          <p:nvPr/>
        </p:nvSpPr>
        <p:spPr bwMode="auto">
          <a:xfrm>
            <a:off x="4502477" y="2207624"/>
            <a:ext cx="4581889" cy="650352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一）做決定的步驟</a:t>
            </a:r>
          </a:p>
        </p:txBody>
      </p:sp>
      <p:sp>
        <p:nvSpPr>
          <p:cNvPr id="13" name="剪去單一角落矩形 19">
            <a:extLst>
              <a:ext uri="{FF2B5EF4-FFF2-40B4-BE49-F238E27FC236}">
                <a16:creationId xmlns:a16="http://schemas.microsoft.com/office/drawing/2014/main" id="{0F5FDB6E-0F5B-4CC8-8B58-4E06AB44FC04}"/>
              </a:ext>
            </a:extLst>
          </p:cNvPr>
          <p:cNvSpPr/>
          <p:nvPr/>
        </p:nvSpPr>
        <p:spPr bwMode="auto">
          <a:xfrm>
            <a:off x="4502477" y="3960058"/>
            <a:ext cx="4641523" cy="650352"/>
          </a:xfrm>
          <a:prstGeom prst="snip1Rect">
            <a:avLst/>
          </a:prstGeom>
          <a:solidFill>
            <a:srgbClr val="CCFF99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三）想望十年後的工作世界</a:t>
            </a:r>
          </a:p>
        </p:txBody>
      </p:sp>
      <p:sp>
        <p:nvSpPr>
          <p:cNvPr id="14" name="剪去單一角落矩形 20">
            <a:extLst>
              <a:ext uri="{FF2B5EF4-FFF2-40B4-BE49-F238E27FC236}">
                <a16:creationId xmlns:a16="http://schemas.microsoft.com/office/drawing/2014/main" id="{EE2AE8A3-67E5-48B4-B78E-B9916F6D5521}"/>
              </a:ext>
            </a:extLst>
          </p:cNvPr>
          <p:cNvSpPr/>
          <p:nvPr/>
        </p:nvSpPr>
        <p:spPr bwMode="auto">
          <a:xfrm>
            <a:off x="4532293" y="3083840"/>
            <a:ext cx="4581889" cy="650353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二）做決定的方法</a:t>
            </a:r>
          </a:p>
        </p:txBody>
      </p:sp>
      <p:sp>
        <p:nvSpPr>
          <p:cNvPr id="15" name="剪去單一角落矩形 21">
            <a:extLst>
              <a:ext uri="{FF2B5EF4-FFF2-40B4-BE49-F238E27FC236}">
                <a16:creationId xmlns:a16="http://schemas.microsoft.com/office/drawing/2014/main" id="{6CC09A43-3BDC-4DC7-BC4E-A776B991B779}"/>
              </a:ext>
            </a:extLst>
          </p:cNvPr>
          <p:cNvSpPr/>
          <p:nvPr/>
        </p:nvSpPr>
        <p:spPr bwMode="auto">
          <a:xfrm>
            <a:off x="4502477" y="4802443"/>
            <a:ext cx="4581889" cy="650353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（四）生涯轉換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轉個彎路更寬</a:t>
            </a:r>
          </a:p>
        </p:txBody>
      </p:sp>
    </p:spTree>
    <p:extLst>
      <p:ext uri="{BB962C8B-B14F-4D97-AF65-F5344CB8AC3E}">
        <p14:creationId xmlns:p14="http://schemas.microsoft.com/office/powerpoint/2010/main" val="1690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>
          <a:xfrm>
            <a:off x="204351" y="1276321"/>
            <a:ext cx="8748000" cy="995062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04351" y="4470669"/>
            <a:ext cx="8748000" cy="1742283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2" name="Google Shape;573;p36"/>
          <p:cNvSpPr/>
          <p:nvPr/>
        </p:nvSpPr>
        <p:spPr>
          <a:xfrm rot="10800000" flipH="1">
            <a:off x="138011" y="209654"/>
            <a:ext cx="4546935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9462" r="1246" b="-186"/>
          <a:stretch/>
        </p:blipFill>
        <p:spPr>
          <a:xfrm>
            <a:off x="138011" y="954157"/>
            <a:ext cx="4266761" cy="5806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919;p57"/>
          <p:cNvSpPr/>
          <p:nvPr/>
        </p:nvSpPr>
        <p:spPr>
          <a:xfrm>
            <a:off x="3966519" y="1401418"/>
            <a:ext cx="5177481" cy="4568681"/>
          </a:xfrm>
          <a:prstGeom prst="cloud">
            <a:avLst/>
          </a:prstGeom>
          <a:solidFill>
            <a:srgbClr val="FFFFFF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zh-TW" altLang="en-US" sz="2400" b="1" i="0" u="none" strike="noStrike" cap="none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4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為增進並協助國中生家長對孩子生涯探索與規劃的認識，教育部國民及學前教育署特地編印</a:t>
            </a:r>
            <a:r>
              <a:rPr lang="zh-TW" sz="24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「國中生涯發展教育家長手冊─親子話生涯 築夢好未來」</a:t>
            </a:r>
            <a:r>
              <a:rPr lang="zh-TW" sz="24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，提供給每一位家長參考</a:t>
            </a:r>
            <a:endParaRPr sz="1400" b="0" i="0" u="none" strike="noStrike" cap="none" dirty="0"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577;p36"/>
          <p:cNvSpPr txBox="1"/>
          <p:nvPr/>
        </p:nvSpPr>
        <p:spPr>
          <a:xfrm>
            <a:off x="408650" y="313138"/>
            <a:ext cx="3996122" cy="5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zh-TW" altLang="en-US"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國中生涯發展教育家長手冊</a:t>
            </a:r>
            <a:endParaRPr sz="24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44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204351" y="1729089"/>
            <a:ext cx="8748000" cy="995062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03198" y="4083043"/>
            <a:ext cx="8748000" cy="1742283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2" name="Google Shape;573;p36"/>
          <p:cNvSpPr/>
          <p:nvPr/>
        </p:nvSpPr>
        <p:spPr>
          <a:xfrm rot="10800000" flipH="1">
            <a:off x="194030" y="269289"/>
            <a:ext cx="4546935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3" name="Google Shape;577;p36"/>
          <p:cNvSpPr txBox="1"/>
          <p:nvPr/>
        </p:nvSpPr>
        <p:spPr>
          <a:xfrm>
            <a:off x="349015" y="362834"/>
            <a:ext cx="3996122" cy="5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zh-TW" altLang="en-US"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國中生涯發展教育家長手冊</a:t>
            </a:r>
            <a:endParaRPr sz="24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40260" y="1273236"/>
            <a:ext cx="7066721" cy="53870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望子成龍、望女成鳳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親子一同話生涯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親子生涯發展規劃之旅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多元探索、發現亮點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了解孩子的學習表現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天生我才必有用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認識性向測驗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鐘鼎山林，各有天性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認識多元智慧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真我的風采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認識人格特質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擇其所愛、愛其所選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認識興趣測驗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條條大路通羅馬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認識適性入學管道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明明白白我的心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價值觀與親子溝通</a:t>
            </a:r>
            <a:endParaRPr lang="en-US" altLang="zh-TW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en-US" altLang="zh-TW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認識群科</a:t>
            </a:r>
          </a:p>
        </p:txBody>
      </p:sp>
      <p:sp>
        <p:nvSpPr>
          <p:cNvPr id="19" name="矩形 18"/>
          <p:cNvSpPr/>
          <p:nvPr/>
        </p:nvSpPr>
        <p:spPr>
          <a:xfrm>
            <a:off x="8096432" y="6054892"/>
            <a:ext cx="10336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TW" sz="5000" dirty="0">
                <a:solidFill>
                  <a:srgbClr val="CE2F1C"/>
                </a:solidFill>
              </a:rPr>
              <a:t>👪</a:t>
            </a:r>
            <a:endParaRPr lang="zh-TW" altLang="en-US" sz="5000" dirty="0"/>
          </a:p>
        </p:txBody>
      </p:sp>
      <p:sp>
        <p:nvSpPr>
          <p:cNvPr id="20" name="Shape 405"/>
          <p:cNvSpPr/>
          <p:nvPr/>
        </p:nvSpPr>
        <p:spPr>
          <a:xfrm>
            <a:off x="108005" y="6072777"/>
            <a:ext cx="520963" cy="587467"/>
          </a:xfrm>
          <a:custGeom>
            <a:avLst/>
            <a:gdLst/>
            <a:ahLst/>
            <a:cxnLst/>
            <a:rect l="0" t="0" r="0" b="0"/>
            <a:pathLst>
              <a:path w="31355" h="35363" extrusionOk="0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AutoShape 25">
            <a:extLst>
              <a:ext uri="{FF2B5EF4-FFF2-40B4-BE49-F238E27FC236}">
                <a16:creationId xmlns:a16="http://schemas.microsoft.com/office/drawing/2014/main" id="{8AB3D80B-EC21-4D1B-B64B-45D5BA315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84" y="1136082"/>
            <a:ext cx="8352090" cy="5013559"/>
          </a:xfrm>
          <a:prstGeom prst="roundRect">
            <a:avLst>
              <a:gd name="adj" fmla="val 7574"/>
            </a:avLst>
          </a:prstGeom>
          <a:noFill/>
          <a:ln w="57150" cap="rnd">
            <a:solidFill>
              <a:srgbClr val="FF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9966"/>
              </a:buClr>
              <a:buNone/>
            </a:pPr>
            <a:endParaRPr lang="en-US" altLang="zh-TW" b="1" dirty="0">
              <a:solidFill>
                <a:srgbClr val="9966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960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1"/>
          <p:cNvSpPr/>
          <p:nvPr/>
        </p:nvSpPr>
        <p:spPr>
          <a:xfrm>
            <a:off x="204351" y="1729089"/>
            <a:ext cx="8748000" cy="995062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78" name="Rectangle 1"/>
          <p:cNvSpPr/>
          <p:nvPr/>
        </p:nvSpPr>
        <p:spPr>
          <a:xfrm>
            <a:off x="203198" y="4083043"/>
            <a:ext cx="8748000" cy="1742283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1284734" y="1022135"/>
            <a:ext cx="6240075" cy="507831"/>
          </a:xfrm>
          <a:prstGeom prst="rect">
            <a:avLst/>
          </a:prstGeom>
          <a:solidFill>
            <a:schemeClr val="bg1"/>
          </a:solidFill>
          <a:ln w="34925">
            <a:solidFill>
              <a:srgbClr val="1C778C"/>
            </a:solidFill>
            <a:prstDash val="dash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2700" b="1" dirty="0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親子生涯發展規劃之旅</a:t>
            </a:r>
            <a:endParaRPr lang="en-US" altLang="zh-TW" sz="2700" b="1" dirty="0">
              <a:solidFill>
                <a:srgbClr val="99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圖說文字 11"/>
          <p:cNvSpPr>
            <a:spLocks noChangeArrowheads="1"/>
          </p:cNvSpPr>
          <p:nvPr/>
        </p:nvSpPr>
        <p:spPr bwMode="auto">
          <a:xfrm>
            <a:off x="5544049" y="2167834"/>
            <a:ext cx="2869226" cy="3071715"/>
          </a:xfrm>
          <a:prstGeom prst="wedgeRoundRectCallout">
            <a:avLst>
              <a:gd name="adj1" fmla="val -67605"/>
              <a:gd name="adj2" fmla="val -29964"/>
              <a:gd name="adj3" fmla="val 16667"/>
            </a:avLst>
          </a:prstGeom>
          <a:ln w="19050">
            <a:solidFill>
              <a:srgbClr val="D68B1C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家長可先與孩子一起進行本手冊的「</a:t>
            </a:r>
            <a:r>
              <a:rPr lang="zh-TW" altLang="zh-TW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親子生涯發展規劃之旅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」單元，檢核自己對孩子生涯資訊的基本認識程度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200" b="1" dirty="0">
              <a:solidFill>
                <a:srgbClr val="2037A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8" y="1659902"/>
            <a:ext cx="3826406" cy="4846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573;p36"/>
          <p:cNvSpPr/>
          <p:nvPr/>
        </p:nvSpPr>
        <p:spPr>
          <a:xfrm rot="10800000" flipH="1">
            <a:off x="203198" y="272793"/>
            <a:ext cx="4546935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6" name="Google Shape;577;p36"/>
          <p:cNvSpPr txBox="1"/>
          <p:nvPr/>
        </p:nvSpPr>
        <p:spPr>
          <a:xfrm>
            <a:off x="308488" y="376277"/>
            <a:ext cx="3996122" cy="5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zh-TW" altLang="en-US"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國中生涯發展教育家長手冊</a:t>
            </a:r>
            <a:endParaRPr sz="24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49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1"/>
          <p:cNvSpPr/>
          <p:nvPr/>
        </p:nvSpPr>
        <p:spPr>
          <a:xfrm>
            <a:off x="204351" y="1729089"/>
            <a:ext cx="8748000" cy="995062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78" name="Rectangle 1"/>
          <p:cNvSpPr/>
          <p:nvPr/>
        </p:nvSpPr>
        <p:spPr>
          <a:xfrm>
            <a:off x="204351" y="4122599"/>
            <a:ext cx="8748000" cy="1742283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1284734" y="921775"/>
            <a:ext cx="6240075" cy="507831"/>
          </a:xfrm>
          <a:prstGeom prst="rect">
            <a:avLst/>
          </a:prstGeom>
          <a:solidFill>
            <a:schemeClr val="bg1"/>
          </a:solidFill>
          <a:ln w="34925">
            <a:solidFill>
              <a:srgbClr val="1C778C"/>
            </a:solidFill>
            <a:prstDash val="dash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1050" b="1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zh-TW" altLang="en-US" sz="2700" b="1" dirty="0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en-US" altLang="zh-TW" sz="2700" b="1" dirty="0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700" b="1" dirty="0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認識群科</a:t>
            </a:r>
            <a:endParaRPr lang="en-US" altLang="zh-TW" sz="2700" b="1" dirty="0">
              <a:solidFill>
                <a:srgbClr val="99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圖說文字 11"/>
          <p:cNvSpPr>
            <a:spLocks noChangeArrowheads="1"/>
          </p:cNvSpPr>
          <p:nvPr/>
        </p:nvSpPr>
        <p:spPr bwMode="auto">
          <a:xfrm>
            <a:off x="5313696" y="1893385"/>
            <a:ext cx="3159779" cy="3313848"/>
          </a:xfrm>
          <a:prstGeom prst="wedgeRoundRectCallout">
            <a:avLst>
              <a:gd name="adj1" fmla="val -65872"/>
              <a:gd name="adj2" fmla="val -32514"/>
              <a:gd name="adj3" fmla="val 16667"/>
            </a:avLst>
          </a:prstGeom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目前技術型高中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所設的科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相當豐富多元，學校也安排了許多參訪活動與課程，供同學試探與了解，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可以透過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群科」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與就讀該職群所需的興趣、性向，以及對應的工作產業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3" y="1579424"/>
            <a:ext cx="3820928" cy="5086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573;p36"/>
          <p:cNvSpPr/>
          <p:nvPr/>
        </p:nvSpPr>
        <p:spPr>
          <a:xfrm rot="10800000" flipH="1">
            <a:off x="203970" y="130141"/>
            <a:ext cx="4546935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6" name="Google Shape;577;p36"/>
          <p:cNvSpPr txBox="1"/>
          <p:nvPr/>
        </p:nvSpPr>
        <p:spPr>
          <a:xfrm>
            <a:off x="309260" y="233625"/>
            <a:ext cx="3996122" cy="5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zh-TW" altLang="en-US"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國中生涯發展教育家長手冊</a:t>
            </a:r>
            <a:endParaRPr sz="24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10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38;p34"/>
          <p:cNvSpPr/>
          <p:nvPr/>
        </p:nvSpPr>
        <p:spPr>
          <a:xfrm rot="10800000" flipH="1">
            <a:off x="337332" y="476497"/>
            <a:ext cx="3230308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gray">
          <a:xfrm>
            <a:off x="6788582" y="2635019"/>
            <a:ext cx="2273300" cy="3194953"/>
          </a:xfrm>
          <a:prstGeom prst="homePlate">
            <a:avLst>
              <a:gd name="adj" fmla="val 26917"/>
            </a:avLst>
          </a:prstGeom>
          <a:solidFill>
            <a:srgbClr val="9966FF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5337473" y="2566982"/>
            <a:ext cx="2075820" cy="3255387"/>
          </a:xfrm>
          <a:prstGeom prst="homePlate">
            <a:avLst>
              <a:gd name="adj" fmla="val 2691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3509345" y="2607813"/>
            <a:ext cx="2493219" cy="3248348"/>
          </a:xfrm>
          <a:prstGeom prst="homePlate">
            <a:avLst>
              <a:gd name="adj" fmla="val 269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AutoShape 5" descr="44"/>
          <p:cNvSpPr>
            <a:spLocks noChangeArrowheads="1"/>
          </p:cNvSpPr>
          <p:nvPr/>
        </p:nvSpPr>
        <p:spPr bwMode="gray">
          <a:xfrm>
            <a:off x="1574809" y="2540527"/>
            <a:ext cx="2599626" cy="3308298"/>
          </a:xfrm>
          <a:prstGeom prst="homePlate">
            <a:avLst>
              <a:gd name="adj" fmla="val 2883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gray">
          <a:xfrm>
            <a:off x="1574809" y="2005740"/>
            <a:ext cx="6873452" cy="63030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3CCFF">
                  <a:gamma/>
                  <a:shade val="66275"/>
                  <a:invGamma/>
                </a:srgbClr>
              </a:gs>
              <a:gs pos="100000">
                <a:srgbClr val="33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Google Shape;539;p34"/>
          <p:cNvSpPr txBox="1"/>
          <p:nvPr/>
        </p:nvSpPr>
        <p:spPr>
          <a:xfrm>
            <a:off x="337332" y="476497"/>
            <a:ext cx="2880047" cy="5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</a:pPr>
            <a:r>
              <a:rPr lang="zh-TW" sz="3200" b="1" i="0" u="none" strike="noStrike" cap="none" dirty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生涯發展階段</a:t>
            </a:r>
            <a:endParaRPr sz="3200" b="1" i="0" u="none" strike="noStrike" cap="none" dirty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white">
          <a:xfrm>
            <a:off x="1907880" y="2635106"/>
            <a:ext cx="1652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探索期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15-25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67653" y="3380478"/>
            <a:ext cx="168818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700" dirty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藉由學校的活動，社團、休閒活動或打工機會等，對自己的能力及角色作一番探索，因此，在做職業選擇時會較有彈性。</a:t>
            </a:r>
            <a:endParaRPr lang="zh-TW" altLang="en-US" sz="1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white">
          <a:xfrm>
            <a:off x="3911088" y="2664073"/>
            <a:ext cx="1652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建立期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25-44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81393" y="3360107"/>
            <a:ext cx="1664467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700" dirty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經由上一階段的探索，已逐漸能在自己的事業生涯中，確定一屬於自己的位置，並努力去保有這個位置，固定下來。</a:t>
            </a:r>
            <a:endParaRPr lang="zh-TW" altLang="en-US" sz="1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white">
          <a:xfrm>
            <a:off x="5575634" y="2708572"/>
            <a:ext cx="1652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維持期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45-65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930931" y="3416458"/>
            <a:ext cx="14823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此時期的成人仍舊希望能維持前一階段固定下來的位置。</a:t>
            </a:r>
            <a:endParaRPr lang="zh-TW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white">
          <a:xfrm>
            <a:off x="7098938" y="2718426"/>
            <a:ext cx="1652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衰退期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338463" y="3358933"/>
            <a:ext cx="1597778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700" dirty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由於生理及心智上的機能日漸衰退，一個人逐漸由一積極參與的角色而漸退至觀察者的角色，亦即所謂的退休狀態。</a:t>
            </a:r>
            <a:endParaRPr lang="zh-TW" altLang="en-US" sz="1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>
            <a:off x="114009" y="2396557"/>
            <a:ext cx="2115760" cy="3517129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12700" algn="ctr">
            <a:solidFill>
              <a:srgbClr val="FFCCFF"/>
            </a:solidFill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white">
          <a:xfrm>
            <a:off x="196463" y="2704400"/>
            <a:ext cx="1652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成長期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歲以前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69945" y="3556256"/>
            <a:ext cx="17393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開始以各種不同的方式來表達他的需要，並且經由現實環境而不斷嘗試錯誤。</a:t>
            </a:r>
            <a:endParaRPr lang="zh-TW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white">
          <a:xfrm>
            <a:off x="2859183" y="2110049"/>
            <a:ext cx="323037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Super</a:t>
            </a:r>
            <a:r>
              <a:rPr lang="zh-TW" altLang="en-US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的生涯發展理論</a:t>
            </a:r>
            <a:endParaRPr lang="en-US" altLang="zh-TW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99" r="6521"/>
          <a:stretch/>
        </p:blipFill>
        <p:spPr>
          <a:xfrm>
            <a:off x="7415809" y="3885121"/>
            <a:ext cx="1680267" cy="2229451"/>
          </a:xfrm>
          <a:prstGeom prst="rect">
            <a:avLst/>
          </a:prstGeom>
        </p:spPr>
      </p:pic>
      <p:sp>
        <p:nvSpPr>
          <p:cNvPr id="40" name="文本框 9"/>
          <p:cNvSpPr txBox="1"/>
          <p:nvPr/>
        </p:nvSpPr>
        <p:spPr>
          <a:xfrm>
            <a:off x="927002" y="2870699"/>
            <a:ext cx="7219949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5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Thank you for your watching.</a:t>
            </a:r>
            <a:endParaRPr lang="zh-CN" altLang="en-US" sz="375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 rot="541648">
            <a:off x="-196189" y="4718166"/>
            <a:ext cx="5526222" cy="1514041"/>
            <a:chOff x="-103188" y="4249236"/>
            <a:chExt cx="9605963" cy="3812312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680677">
              <a:off x="-103188" y="4249236"/>
              <a:ext cx="9605963" cy="3563938"/>
            </a:xfrm>
            <a:custGeom>
              <a:avLst/>
              <a:gdLst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124 w 2895"/>
                <a:gd name="connsiteY20" fmla="*/ 846 h 1082"/>
                <a:gd name="connsiteX21" fmla="*/ 1294 w 2895"/>
                <a:gd name="connsiteY21" fmla="*/ 896 h 1082"/>
                <a:gd name="connsiteX22" fmla="*/ 1550 w 2895"/>
                <a:gd name="connsiteY22" fmla="*/ 906 h 1082"/>
                <a:gd name="connsiteX23" fmla="*/ 1647 w 2895"/>
                <a:gd name="connsiteY23" fmla="*/ 1021 h 1082"/>
                <a:gd name="connsiteX24" fmla="*/ 1850 w 2895"/>
                <a:gd name="connsiteY24" fmla="*/ 1065 h 1082"/>
                <a:gd name="connsiteX25" fmla="*/ 1594 w 2895"/>
                <a:gd name="connsiteY25" fmla="*/ 892 h 1082"/>
                <a:gd name="connsiteX26" fmla="*/ 1752 w 2895"/>
                <a:gd name="connsiteY26" fmla="*/ 953 h 1082"/>
                <a:gd name="connsiteX27" fmla="*/ 2137 w 2895"/>
                <a:gd name="connsiteY27" fmla="*/ 855 h 1082"/>
                <a:gd name="connsiteX28" fmla="*/ 1744 w 2895"/>
                <a:gd name="connsiteY28" fmla="*/ 913 h 1082"/>
                <a:gd name="connsiteX29" fmla="*/ 1617 w 2895"/>
                <a:gd name="connsiteY29" fmla="*/ 837 h 1082"/>
                <a:gd name="connsiteX30" fmla="*/ 1456 w 2895"/>
                <a:gd name="connsiteY30" fmla="*/ 829 h 1082"/>
                <a:gd name="connsiteX31" fmla="*/ 954 w 2895"/>
                <a:gd name="connsiteY31" fmla="*/ 697 h 1082"/>
                <a:gd name="connsiteX32" fmla="*/ 1611 w 2895"/>
                <a:gd name="connsiteY32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294 w 2895"/>
                <a:gd name="connsiteY20" fmla="*/ 896 h 1082"/>
                <a:gd name="connsiteX21" fmla="*/ 1550 w 2895"/>
                <a:gd name="connsiteY21" fmla="*/ 906 h 1082"/>
                <a:gd name="connsiteX22" fmla="*/ 1647 w 2895"/>
                <a:gd name="connsiteY22" fmla="*/ 1021 h 1082"/>
                <a:gd name="connsiteX23" fmla="*/ 1850 w 2895"/>
                <a:gd name="connsiteY23" fmla="*/ 1065 h 1082"/>
                <a:gd name="connsiteX24" fmla="*/ 1594 w 2895"/>
                <a:gd name="connsiteY24" fmla="*/ 892 h 1082"/>
                <a:gd name="connsiteX25" fmla="*/ 1752 w 2895"/>
                <a:gd name="connsiteY25" fmla="*/ 953 h 1082"/>
                <a:gd name="connsiteX26" fmla="*/ 2137 w 2895"/>
                <a:gd name="connsiteY26" fmla="*/ 855 h 1082"/>
                <a:gd name="connsiteX27" fmla="*/ 1744 w 2895"/>
                <a:gd name="connsiteY27" fmla="*/ 913 h 1082"/>
                <a:gd name="connsiteX28" fmla="*/ 1617 w 2895"/>
                <a:gd name="connsiteY28" fmla="*/ 837 h 1082"/>
                <a:gd name="connsiteX29" fmla="*/ 1456 w 2895"/>
                <a:gd name="connsiteY29" fmla="*/ 829 h 1082"/>
                <a:gd name="connsiteX30" fmla="*/ 954 w 2895"/>
                <a:gd name="connsiteY30" fmla="*/ 697 h 1082"/>
                <a:gd name="connsiteX31" fmla="*/ 1611 w 2895"/>
                <a:gd name="connsiteY31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550 w 2895"/>
                <a:gd name="connsiteY20" fmla="*/ 906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594 w 2895"/>
                <a:gd name="connsiteY23" fmla="*/ 892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44 w 2895"/>
                <a:gd name="connsiteY26" fmla="*/ 913 h 1082"/>
                <a:gd name="connsiteX27" fmla="*/ 1617 w 2895"/>
                <a:gd name="connsiteY27" fmla="*/ 837 h 1082"/>
                <a:gd name="connsiteX28" fmla="*/ 1456 w 2895"/>
                <a:gd name="connsiteY28" fmla="*/ 829 h 1082"/>
                <a:gd name="connsiteX29" fmla="*/ 954 w 2895"/>
                <a:gd name="connsiteY29" fmla="*/ 697 h 1082"/>
                <a:gd name="connsiteX30" fmla="*/ 1611 w 2895"/>
                <a:gd name="connsiteY30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550 w 2895"/>
                <a:gd name="connsiteY20" fmla="*/ 906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594 w 2895"/>
                <a:gd name="connsiteY23" fmla="*/ 892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44 w 2895"/>
                <a:gd name="connsiteY26" fmla="*/ 913 h 1082"/>
                <a:gd name="connsiteX27" fmla="*/ 1617 w 2895"/>
                <a:gd name="connsiteY27" fmla="*/ 837 h 1082"/>
                <a:gd name="connsiteX28" fmla="*/ 954 w 2895"/>
                <a:gd name="connsiteY28" fmla="*/ 697 h 1082"/>
                <a:gd name="connsiteX29" fmla="*/ 1611 w 2895"/>
                <a:gd name="connsiteY29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550 w 2895"/>
                <a:gd name="connsiteY20" fmla="*/ 906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594 w 2895"/>
                <a:gd name="connsiteY23" fmla="*/ 892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44 w 2895"/>
                <a:gd name="connsiteY26" fmla="*/ 913 h 1082"/>
                <a:gd name="connsiteX27" fmla="*/ 1617 w 2895"/>
                <a:gd name="connsiteY27" fmla="*/ 837 h 1082"/>
                <a:gd name="connsiteX28" fmla="*/ 1617 w 2895"/>
                <a:gd name="connsiteY28" fmla="*/ 834 h 1082"/>
                <a:gd name="connsiteX29" fmla="*/ 954 w 2895"/>
                <a:gd name="connsiteY29" fmla="*/ 697 h 1082"/>
                <a:gd name="connsiteX30" fmla="*/ 1611 w 2895"/>
                <a:gd name="connsiteY30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550 w 2895"/>
                <a:gd name="connsiteY20" fmla="*/ 906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594 w 2895"/>
                <a:gd name="connsiteY23" fmla="*/ 892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44 w 2895"/>
                <a:gd name="connsiteY26" fmla="*/ 913 h 1082"/>
                <a:gd name="connsiteX27" fmla="*/ 1617 w 2895"/>
                <a:gd name="connsiteY27" fmla="*/ 837 h 1082"/>
                <a:gd name="connsiteX28" fmla="*/ 954 w 2895"/>
                <a:gd name="connsiteY28" fmla="*/ 697 h 1082"/>
                <a:gd name="connsiteX29" fmla="*/ 1611 w 2895"/>
                <a:gd name="connsiteY29" fmla="*/ 694 h 1082"/>
                <a:gd name="connsiteX0" fmla="*/ 1617 w 2895"/>
                <a:gd name="connsiteY0" fmla="*/ 837 h 1082"/>
                <a:gd name="connsiteX1" fmla="*/ 954 w 2895"/>
                <a:gd name="connsiteY1" fmla="*/ 697 h 1082"/>
                <a:gd name="connsiteX2" fmla="*/ 1611 w 2895"/>
                <a:gd name="connsiteY2" fmla="*/ 694 h 1082"/>
                <a:gd name="connsiteX3" fmla="*/ 1740 w 2895"/>
                <a:gd name="connsiteY3" fmla="*/ 588 h 1082"/>
                <a:gd name="connsiteX4" fmla="*/ 2389 w 2895"/>
                <a:gd name="connsiteY4" fmla="*/ 402 h 1082"/>
                <a:gd name="connsiteX5" fmla="*/ 2895 w 2895"/>
                <a:gd name="connsiteY5" fmla="*/ 415 h 1082"/>
                <a:gd name="connsiteX6" fmla="*/ 2878 w 2895"/>
                <a:gd name="connsiteY6" fmla="*/ 424 h 1082"/>
                <a:gd name="connsiteX7" fmla="*/ 2878 w 2895"/>
                <a:gd name="connsiteY7" fmla="*/ 424 h 1082"/>
                <a:gd name="connsiteX8" fmla="*/ 2449 w 2895"/>
                <a:gd name="connsiteY8" fmla="*/ 382 h 1082"/>
                <a:gd name="connsiteX9" fmla="*/ 2801 w 2895"/>
                <a:gd name="connsiteY9" fmla="*/ 0 h 1082"/>
                <a:gd name="connsiteX10" fmla="*/ 2474 w 2895"/>
                <a:gd name="connsiteY10" fmla="*/ 344 h 1082"/>
                <a:gd name="connsiteX11" fmla="*/ 2137 w 2895"/>
                <a:gd name="connsiteY11" fmla="*/ 312 h 1082"/>
                <a:gd name="connsiteX12" fmla="*/ 1711 w 2895"/>
                <a:gd name="connsiteY12" fmla="*/ 545 h 1082"/>
                <a:gd name="connsiteX13" fmla="*/ 1609 w 2895"/>
                <a:gd name="connsiteY13" fmla="*/ 619 h 1082"/>
                <a:gd name="connsiteX14" fmla="*/ 1353 w 2895"/>
                <a:gd name="connsiteY14" fmla="*/ 675 h 1082"/>
                <a:gd name="connsiteX15" fmla="*/ 893 w 2895"/>
                <a:gd name="connsiteY15" fmla="*/ 585 h 1082"/>
                <a:gd name="connsiteX16" fmla="*/ 6 w 2895"/>
                <a:gd name="connsiteY16" fmla="*/ 676 h 1082"/>
                <a:gd name="connsiteX17" fmla="*/ 0 w 2895"/>
                <a:gd name="connsiteY17" fmla="*/ 681 h 1082"/>
                <a:gd name="connsiteX18" fmla="*/ 0 w 2895"/>
                <a:gd name="connsiteY18" fmla="*/ 1070 h 1082"/>
                <a:gd name="connsiteX19" fmla="*/ 56 w 2895"/>
                <a:gd name="connsiteY19" fmla="*/ 908 h 1082"/>
                <a:gd name="connsiteX20" fmla="*/ 325 w 2895"/>
                <a:gd name="connsiteY20" fmla="*/ 673 h 1082"/>
                <a:gd name="connsiteX21" fmla="*/ 973 w 2895"/>
                <a:gd name="connsiteY21" fmla="*/ 702 h 1082"/>
                <a:gd name="connsiteX22" fmla="*/ 1550 w 2895"/>
                <a:gd name="connsiteY22" fmla="*/ 906 h 1082"/>
                <a:gd name="connsiteX23" fmla="*/ 1647 w 2895"/>
                <a:gd name="connsiteY23" fmla="*/ 1021 h 1082"/>
                <a:gd name="connsiteX24" fmla="*/ 1850 w 2895"/>
                <a:gd name="connsiteY24" fmla="*/ 1065 h 1082"/>
                <a:gd name="connsiteX25" fmla="*/ 1594 w 2895"/>
                <a:gd name="connsiteY25" fmla="*/ 892 h 1082"/>
                <a:gd name="connsiteX26" fmla="*/ 1752 w 2895"/>
                <a:gd name="connsiteY26" fmla="*/ 953 h 1082"/>
                <a:gd name="connsiteX27" fmla="*/ 2137 w 2895"/>
                <a:gd name="connsiteY27" fmla="*/ 855 h 1082"/>
                <a:gd name="connsiteX28" fmla="*/ 1782 w 2895"/>
                <a:gd name="connsiteY28" fmla="*/ 951 h 1082"/>
                <a:gd name="connsiteX0" fmla="*/ 954 w 2895"/>
                <a:gd name="connsiteY0" fmla="*/ 697 h 1082"/>
                <a:gd name="connsiteX1" fmla="*/ 1611 w 2895"/>
                <a:gd name="connsiteY1" fmla="*/ 694 h 1082"/>
                <a:gd name="connsiteX2" fmla="*/ 1740 w 2895"/>
                <a:gd name="connsiteY2" fmla="*/ 588 h 1082"/>
                <a:gd name="connsiteX3" fmla="*/ 2389 w 2895"/>
                <a:gd name="connsiteY3" fmla="*/ 402 h 1082"/>
                <a:gd name="connsiteX4" fmla="*/ 2895 w 2895"/>
                <a:gd name="connsiteY4" fmla="*/ 415 h 1082"/>
                <a:gd name="connsiteX5" fmla="*/ 2878 w 2895"/>
                <a:gd name="connsiteY5" fmla="*/ 424 h 1082"/>
                <a:gd name="connsiteX6" fmla="*/ 2878 w 2895"/>
                <a:gd name="connsiteY6" fmla="*/ 424 h 1082"/>
                <a:gd name="connsiteX7" fmla="*/ 2449 w 2895"/>
                <a:gd name="connsiteY7" fmla="*/ 382 h 1082"/>
                <a:gd name="connsiteX8" fmla="*/ 2801 w 2895"/>
                <a:gd name="connsiteY8" fmla="*/ 0 h 1082"/>
                <a:gd name="connsiteX9" fmla="*/ 2474 w 2895"/>
                <a:gd name="connsiteY9" fmla="*/ 344 h 1082"/>
                <a:gd name="connsiteX10" fmla="*/ 2137 w 2895"/>
                <a:gd name="connsiteY10" fmla="*/ 312 h 1082"/>
                <a:gd name="connsiteX11" fmla="*/ 1711 w 2895"/>
                <a:gd name="connsiteY11" fmla="*/ 545 h 1082"/>
                <a:gd name="connsiteX12" fmla="*/ 1609 w 2895"/>
                <a:gd name="connsiteY12" fmla="*/ 619 h 1082"/>
                <a:gd name="connsiteX13" fmla="*/ 1353 w 2895"/>
                <a:gd name="connsiteY13" fmla="*/ 675 h 1082"/>
                <a:gd name="connsiteX14" fmla="*/ 893 w 2895"/>
                <a:gd name="connsiteY14" fmla="*/ 585 h 1082"/>
                <a:gd name="connsiteX15" fmla="*/ 6 w 2895"/>
                <a:gd name="connsiteY15" fmla="*/ 676 h 1082"/>
                <a:gd name="connsiteX16" fmla="*/ 0 w 2895"/>
                <a:gd name="connsiteY16" fmla="*/ 681 h 1082"/>
                <a:gd name="connsiteX17" fmla="*/ 0 w 2895"/>
                <a:gd name="connsiteY17" fmla="*/ 1070 h 1082"/>
                <a:gd name="connsiteX18" fmla="*/ 56 w 2895"/>
                <a:gd name="connsiteY18" fmla="*/ 908 h 1082"/>
                <a:gd name="connsiteX19" fmla="*/ 325 w 2895"/>
                <a:gd name="connsiteY19" fmla="*/ 673 h 1082"/>
                <a:gd name="connsiteX20" fmla="*/ 973 w 2895"/>
                <a:gd name="connsiteY20" fmla="*/ 702 h 1082"/>
                <a:gd name="connsiteX21" fmla="*/ 1550 w 2895"/>
                <a:gd name="connsiteY21" fmla="*/ 906 h 1082"/>
                <a:gd name="connsiteX22" fmla="*/ 1647 w 2895"/>
                <a:gd name="connsiteY22" fmla="*/ 1021 h 1082"/>
                <a:gd name="connsiteX23" fmla="*/ 1850 w 2895"/>
                <a:gd name="connsiteY23" fmla="*/ 1065 h 1082"/>
                <a:gd name="connsiteX24" fmla="*/ 1594 w 2895"/>
                <a:gd name="connsiteY24" fmla="*/ 892 h 1082"/>
                <a:gd name="connsiteX25" fmla="*/ 1752 w 2895"/>
                <a:gd name="connsiteY25" fmla="*/ 953 h 1082"/>
                <a:gd name="connsiteX26" fmla="*/ 2137 w 2895"/>
                <a:gd name="connsiteY26" fmla="*/ 855 h 1082"/>
                <a:gd name="connsiteX27" fmla="*/ 1782 w 2895"/>
                <a:gd name="connsiteY27" fmla="*/ 951 h 1082"/>
                <a:gd name="connsiteX0" fmla="*/ 954 w 2895"/>
                <a:gd name="connsiteY0" fmla="*/ 697 h 1082"/>
                <a:gd name="connsiteX1" fmla="*/ 1611 w 2895"/>
                <a:gd name="connsiteY1" fmla="*/ 694 h 1082"/>
                <a:gd name="connsiteX2" fmla="*/ 1740 w 2895"/>
                <a:gd name="connsiteY2" fmla="*/ 588 h 1082"/>
                <a:gd name="connsiteX3" fmla="*/ 2389 w 2895"/>
                <a:gd name="connsiteY3" fmla="*/ 402 h 1082"/>
                <a:gd name="connsiteX4" fmla="*/ 2895 w 2895"/>
                <a:gd name="connsiteY4" fmla="*/ 415 h 1082"/>
                <a:gd name="connsiteX5" fmla="*/ 2878 w 2895"/>
                <a:gd name="connsiteY5" fmla="*/ 424 h 1082"/>
                <a:gd name="connsiteX6" fmla="*/ 2878 w 2895"/>
                <a:gd name="connsiteY6" fmla="*/ 424 h 1082"/>
                <a:gd name="connsiteX7" fmla="*/ 2449 w 2895"/>
                <a:gd name="connsiteY7" fmla="*/ 382 h 1082"/>
                <a:gd name="connsiteX8" fmla="*/ 2801 w 2895"/>
                <a:gd name="connsiteY8" fmla="*/ 0 h 1082"/>
                <a:gd name="connsiteX9" fmla="*/ 2474 w 2895"/>
                <a:gd name="connsiteY9" fmla="*/ 344 h 1082"/>
                <a:gd name="connsiteX10" fmla="*/ 2137 w 2895"/>
                <a:gd name="connsiteY10" fmla="*/ 312 h 1082"/>
                <a:gd name="connsiteX11" fmla="*/ 1711 w 2895"/>
                <a:gd name="connsiteY11" fmla="*/ 545 h 1082"/>
                <a:gd name="connsiteX12" fmla="*/ 1609 w 2895"/>
                <a:gd name="connsiteY12" fmla="*/ 619 h 1082"/>
                <a:gd name="connsiteX13" fmla="*/ 1353 w 2895"/>
                <a:gd name="connsiteY13" fmla="*/ 675 h 1082"/>
                <a:gd name="connsiteX14" fmla="*/ 893 w 2895"/>
                <a:gd name="connsiteY14" fmla="*/ 585 h 1082"/>
                <a:gd name="connsiteX15" fmla="*/ 6 w 2895"/>
                <a:gd name="connsiteY15" fmla="*/ 676 h 1082"/>
                <a:gd name="connsiteX16" fmla="*/ 0 w 2895"/>
                <a:gd name="connsiteY16" fmla="*/ 681 h 1082"/>
                <a:gd name="connsiteX17" fmla="*/ 0 w 2895"/>
                <a:gd name="connsiteY17" fmla="*/ 1070 h 1082"/>
                <a:gd name="connsiteX18" fmla="*/ 56 w 2895"/>
                <a:gd name="connsiteY18" fmla="*/ 908 h 1082"/>
                <a:gd name="connsiteX19" fmla="*/ 325 w 2895"/>
                <a:gd name="connsiteY19" fmla="*/ 673 h 1082"/>
                <a:gd name="connsiteX20" fmla="*/ 973 w 2895"/>
                <a:gd name="connsiteY20" fmla="*/ 702 h 1082"/>
                <a:gd name="connsiteX21" fmla="*/ 1550 w 2895"/>
                <a:gd name="connsiteY21" fmla="*/ 906 h 1082"/>
                <a:gd name="connsiteX22" fmla="*/ 1647 w 2895"/>
                <a:gd name="connsiteY22" fmla="*/ 1021 h 1082"/>
                <a:gd name="connsiteX23" fmla="*/ 1850 w 2895"/>
                <a:gd name="connsiteY23" fmla="*/ 1065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82 w 2895"/>
                <a:gd name="connsiteY26" fmla="*/ 951 h 1082"/>
                <a:gd name="connsiteX0" fmla="*/ 954 w 2895"/>
                <a:gd name="connsiteY0" fmla="*/ 697 h 1082"/>
                <a:gd name="connsiteX1" fmla="*/ 1611 w 2895"/>
                <a:gd name="connsiteY1" fmla="*/ 694 h 1082"/>
                <a:gd name="connsiteX2" fmla="*/ 1740 w 2895"/>
                <a:gd name="connsiteY2" fmla="*/ 588 h 1082"/>
                <a:gd name="connsiteX3" fmla="*/ 2389 w 2895"/>
                <a:gd name="connsiteY3" fmla="*/ 402 h 1082"/>
                <a:gd name="connsiteX4" fmla="*/ 2895 w 2895"/>
                <a:gd name="connsiteY4" fmla="*/ 415 h 1082"/>
                <a:gd name="connsiteX5" fmla="*/ 2878 w 2895"/>
                <a:gd name="connsiteY5" fmla="*/ 424 h 1082"/>
                <a:gd name="connsiteX6" fmla="*/ 2878 w 2895"/>
                <a:gd name="connsiteY6" fmla="*/ 424 h 1082"/>
                <a:gd name="connsiteX7" fmla="*/ 2449 w 2895"/>
                <a:gd name="connsiteY7" fmla="*/ 382 h 1082"/>
                <a:gd name="connsiteX8" fmla="*/ 2801 w 2895"/>
                <a:gd name="connsiteY8" fmla="*/ 0 h 1082"/>
                <a:gd name="connsiteX9" fmla="*/ 2474 w 2895"/>
                <a:gd name="connsiteY9" fmla="*/ 344 h 1082"/>
                <a:gd name="connsiteX10" fmla="*/ 2137 w 2895"/>
                <a:gd name="connsiteY10" fmla="*/ 312 h 1082"/>
                <a:gd name="connsiteX11" fmla="*/ 1711 w 2895"/>
                <a:gd name="connsiteY11" fmla="*/ 545 h 1082"/>
                <a:gd name="connsiteX12" fmla="*/ 1609 w 2895"/>
                <a:gd name="connsiteY12" fmla="*/ 619 h 1082"/>
                <a:gd name="connsiteX13" fmla="*/ 1353 w 2895"/>
                <a:gd name="connsiteY13" fmla="*/ 675 h 1082"/>
                <a:gd name="connsiteX14" fmla="*/ 893 w 2895"/>
                <a:gd name="connsiteY14" fmla="*/ 585 h 1082"/>
                <a:gd name="connsiteX15" fmla="*/ 6 w 2895"/>
                <a:gd name="connsiteY15" fmla="*/ 676 h 1082"/>
                <a:gd name="connsiteX16" fmla="*/ 0 w 2895"/>
                <a:gd name="connsiteY16" fmla="*/ 681 h 1082"/>
                <a:gd name="connsiteX17" fmla="*/ 0 w 2895"/>
                <a:gd name="connsiteY17" fmla="*/ 1070 h 1082"/>
                <a:gd name="connsiteX18" fmla="*/ 56 w 2895"/>
                <a:gd name="connsiteY18" fmla="*/ 908 h 1082"/>
                <a:gd name="connsiteX19" fmla="*/ 325 w 2895"/>
                <a:gd name="connsiteY19" fmla="*/ 673 h 1082"/>
                <a:gd name="connsiteX20" fmla="*/ 973 w 2895"/>
                <a:gd name="connsiteY20" fmla="*/ 702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752 w 2895"/>
                <a:gd name="connsiteY23" fmla="*/ 953 h 1082"/>
                <a:gd name="connsiteX24" fmla="*/ 2137 w 2895"/>
                <a:gd name="connsiteY24" fmla="*/ 855 h 1082"/>
                <a:gd name="connsiteX25" fmla="*/ 1782 w 2895"/>
                <a:gd name="connsiteY25" fmla="*/ 951 h 1082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56 w 2895"/>
                <a:gd name="connsiteY18" fmla="*/ 908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21" fmla="*/ 1850 w 2895"/>
                <a:gd name="connsiteY21" fmla="*/ 1065 h 1070"/>
                <a:gd name="connsiteX22" fmla="*/ 1752 w 2895"/>
                <a:gd name="connsiteY22" fmla="*/ 953 h 1070"/>
                <a:gd name="connsiteX23" fmla="*/ 2137 w 2895"/>
                <a:gd name="connsiteY23" fmla="*/ 855 h 1070"/>
                <a:gd name="connsiteX24" fmla="*/ 1782 w 2895"/>
                <a:gd name="connsiteY24" fmla="*/ 951 h 1070"/>
                <a:gd name="connsiteX0" fmla="*/ 954 w 2895"/>
                <a:gd name="connsiteY0" fmla="*/ 697 h 1091"/>
                <a:gd name="connsiteX1" fmla="*/ 1611 w 2895"/>
                <a:gd name="connsiteY1" fmla="*/ 694 h 1091"/>
                <a:gd name="connsiteX2" fmla="*/ 1740 w 2895"/>
                <a:gd name="connsiteY2" fmla="*/ 588 h 1091"/>
                <a:gd name="connsiteX3" fmla="*/ 2389 w 2895"/>
                <a:gd name="connsiteY3" fmla="*/ 402 h 1091"/>
                <a:gd name="connsiteX4" fmla="*/ 2895 w 2895"/>
                <a:gd name="connsiteY4" fmla="*/ 415 h 1091"/>
                <a:gd name="connsiteX5" fmla="*/ 2878 w 2895"/>
                <a:gd name="connsiteY5" fmla="*/ 424 h 1091"/>
                <a:gd name="connsiteX6" fmla="*/ 2878 w 2895"/>
                <a:gd name="connsiteY6" fmla="*/ 424 h 1091"/>
                <a:gd name="connsiteX7" fmla="*/ 2449 w 2895"/>
                <a:gd name="connsiteY7" fmla="*/ 382 h 1091"/>
                <a:gd name="connsiteX8" fmla="*/ 2801 w 2895"/>
                <a:gd name="connsiteY8" fmla="*/ 0 h 1091"/>
                <a:gd name="connsiteX9" fmla="*/ 2474 w 2895"/>
                <a:gd name="connsiteY9" fmla="*/ 344 h 1091"/>
                <a:gd name="connsiteX10" fmla="*/ 2137 w 2895"/>
                <a:gd name="connsiteY10" fmla="*/ 312 h 1091"/>
                <a:gd name="connsiteX11" fmla="*/ 1711 w 2895"/>
                <a:gd name="connsiteY11" fmla="*/ 545 h 1091"/>
                <a:gd name="connsiteX12" fmla="*/ 1609 w 2895"/>
                <a:gd name="connsiteY12" fmla="*/ 619 h 1091"/>
                <a:gd name="connsiteX13" fmla="*/ 1353 w 2895"/>
                <a:gd name="connsiteY13" fmla="*/ 675 h 1091"/>
                <a:gd name="connsiteX14" fmla="*/ 893 w 2895"/>
                <a:gd name="connsiteY14" fmla="*/ 585 h 1091"/>
                <a:gd name="connsiteX15" fmla="*/ 6 w 2895"/>
                <a:gd name="connsiteY15" fmla="*/ 676 h 1091"/>
                <a:gd name="connsiteX16" fmla="*/ 0 w 2895"/>
                <a:gd name="connsiteY16" fmla="*/ 681 h 1091"/>
                <a:gd name="connsiteX17" fmla="*/ 0 w 2895"/>
                <a:gd name="connsiteY17" fmla="*/ 1070 h 1091"/>
                <a:gd name="connsiteX18" fmla="*/ 56 w 2895"/>
                <a:gd name="connsiteY18" fmla="*/ 908 h 1091"/>
                <a:gd name="connsiteX19" fmla="*/ 325 w 2895"/>
                <a:gd name="connsiteY19" fmla="*/ 673 h 1091"/>
                <a:gd name="connsiteX20" fmla="*/ 973 w 2895"/>
                <a:gd name="connsiteY20" fmla="*/ 702 h 1091"/>
                <a:gd name="connsiteX21" fmla="*/ 1850 w 2895"/>
                <a:gd name="connsiteY21" fmla="*/ 1065 h 1091"/>
                <a:gd name="connsiteX22" fmla="*/ 2137 w 2895"/>
                <a:gd name="connsiteY22" fmla="*/ 855 h 1091"/>
                <a:gd name="connsiteX23" fmla="*/ 1782 w 2895"/>
                <a:gd name="connsiteY23" fmla="*/ 951 h 1091"/>
                <a:gd name="connsiteX0" fmla="*/ 954 w 2895"/>
                <a:gd name="connsiteY0" fmla="*/ 697 h 1091"/>
                <a:gd name="connsiteX1" fmla="*/ 1611 w 2895"/>
                <a:gd name="connsiteY1" fmla="*/ 694 h 1091"/>
                <a:gd name="connsiteX2" fmla="*/ 1740 w 2895"/>
                <a:gd name="connsiteY2" fmla="*/ 588 h 1091"/>
                <a:gd name="connsiteX3" fmla="*/ 2389 w 2895"/>
                <a:gd name="connsiteY3" fmla="*/ 402 h 1091"/>
                <a:gd name="connsiteX4" fmla="*/ 2895 w 2895"/>
                <a:gd name="connsiteY4" fmla="*/ 415 h 1091"/>
                <a:gd name="connsiteX5" fmla="*/ 2878 w 2895"/>
                <a:gd name="connsiteY5" fmla="*/ 424 h 1091"/>
                <a:gd name="connsiteX6" fmla="*/ 2878 w 2895"/>
                <a:gd name="connsiteY6" fmla="*/ 424 h 1091"/>
                <a:gd name="connsiteX7" fmla="*/ 2449 w 2895"/>
                <a:gd name="connsiteY7" fmla="*/ 382 h 1091"/>
                <a:gd name="connsiteX8" fmla="*/ 2801 w 2895"/>
                <a:gd name="connsiteY8" fmla="*/ 0 h 1091"/>
                <a:gd name="connsiteX9" fmla="*/ 2474 w 2895"/>
                <a:gd name="connsiteY9" fmla="*/ 344 h 1091"/>
                <a:gd name="connsiteX10" fmla="*/ 2137 w 2895"/>
                <a:gd name="connsiteY10" fmla="*/ 312 h 1091"/>
                <a:gd name="connsiteX11" fmla="*/ 1711 w 2895"/>
                <a:gd name="connsiteY11" fmla="*/ 545 h 1091"/>
                <a:gd name="connsiteX12" fmla="*/ 1609 w 2895"/>
                <a:gd name="connsiteY12" fmla="*/ 619 h 1091"/>
                <a:gd name="connsiteX13" fmla="*/ 1353 w 2895"/>
                <a:gd name="connsiteY13" fmla="*/ 675 h 1091"/>
                <a:gd name="connsiteX14" fmla="*/ 893 w 2895"/>
                <a:gd name="connsiteY14" fmla="*/ 585 h 1091"/>
                <a:gd name="connsiteX15" fmla="*/ 6 w 2895"/>
                <a:gd name="connsiteY15" fmla="*/ 676 h 1091"/>
                <a:gd name="connsiteX16" fmla="*/ 0 w 2895"/>
                <a:gd name="connsiteY16" fmla="*/ 681 h 1091"/>
                <a:gd name="connsiteX17" fmla="*/ 0 w 2895"/>
                <a:gd name="connsiteY17" fmla="*/ 1070 h 1091"/>
                <a:gd name="connsiteX18" fmla="*/ 56 w 2895"/>
                <a:gd name="connsiteY18" fmla="*/ 908 h 1091"/>
                <a:gd name="connsiteX19" fmla="*/ 325 w 2895"/>
                <a:gd name="connsiteY19" fmla="*/ 673 h 1091"/>
                <a:gd name="connsiteX20" fmla="*/ 973 w 2895"/>
                <a:gd name="connsiteY20" fmla="*/ 702 h 1091"/>
                <a:gd name="connsiteX21" fmla="*/ 1850 w 2895"/>
                <a:gd name="connsiteY21" fmla="*/ 1065 h 1091"/>
                <a:gd name="connsiteX22" fmla="*/ 2137 w 2895"/>
                <a:gd name="connsiteY22" fmla="*/ 855 h 1091"/>
                <a:gd name="connsiteX0" fmla="*/ 954 w 2895"/>
                <a:gd name="connsiteY0" fmla="*/ 697 h 1091"/>
                <a:gd name="connsiteX1" fmla="*/ 1611 w 2895"/>
                <a:gd name="connsiteY1" fmla="*/ 694 h 1091"/>
                <a:gd name="connsiteX2" fmla="*/ 1740 w 2895"/>
                <a:gd name="connsiteY2" fmla="*/ 588 h 1091"/>
                <a:gd name="connsiteX3" fmla="*/ 2389 w 2895"/>
                <a:gd name="connsiteY3" fmla="*/ 402 h 1091"/>
                <a:gd name="connsiteX4" fmla="*/ 2895 w 2895"/>
                <a:gd name="connsiteY4" fmla="*/ 415 h 1091"/>
                <a:gd name="connsiteX5" fmla="*/ 2878 w 2895"/>
                <a:gd name="connsiteY5" fmla="*/ 424 h 1091"/>
                <a:gd name="connsiteX6" fmla="*/ 2878 w 2895"/>
                <a:gd name="connsiteY6" fmla="*/ 424 h 1091"/>
                <a:gd name="connsiteX7" fmla="*/ 2449 w 2895"/>
                <a:gd name="connsiteY7" fmla="*/ 382 h 1091"/>
                <a:gd name="connsiteX8" fmla="*/ 2801 w 2895"/>
                <a:gd name="connsiteY8" fmla="*/ 0 h 1091"/>
                <a:gd name="connsiteX9" fmla="*/ 2474 w 2895"/>
                <a:gd name="connsiteY9" fmla="*/ 344 h 1091"/>
                <a:gd name="connsiteX10" fmla="*/ 2137 w 2895"/>
                <a:gd name="connsiteY10" fmla="*/ 312 h 1091"/>
                <a:gd name="connsiteX11" fmla="*/ 1711 w 2895"/>
                <a:gd name="connsiteY11" fmla="*/ 545 h 1091"/>
                <a:gd name="connsiteX12" fmla="*/ 1609 w 2895"/>
                <a:gd name="connsiteY12" fmla="*/ 619 h 1091"/>
                <a:gd name="connsiteX13" fmla="*/ 1353 w 2895"/>
                <a:gd name="connsiteY13" fmla="*/ 675 h 1091"/>
                <a:gd name="connsiteX14" fmla="*/ 893 w 2895"/>
                <a:gd name="connsiteY14" fmla="*/ 585 h 1091"/>
                <a:gd name="connsiteX15" fmla="*/ 6 w 2895"/>
                <a:gd name="connsiteY15" fmla="*/ 676 h 1091"/>
                <a:gd name="connsiteX16" fmla="*/ 0 w 2895"/>
                <a:gd name="connsiteY16" fmla="*/ 681 h 1091"/>
                <a:gd name="connsiteX17" fmla="*/ 0 w 2895"/>
                <a:gd name="connsiteY17" fmla="*/ 1070 h 1091"/>
                <a:gd name="connsiteX18" fmla="*/ 56 w 2895"/>
                <a:gd name="connsiteY18" fmla="*/ 908 h 1091"/>
                <a:gd name="connsiteX19" fmla="*/ 325 w 2895"/>
                <a:gd name="connsiteY19" fmla="*/ 673 h 1091"/>
                <a:gd name="connsiteX20" fmla="*/ 973 w 2895"/>
                <a:gd name="connsiteY20" fmla="*/ 702 h 1091"/>
                <a:gd name="connsiteX21" fmla="*/ 1850 w 2895"/>
                <a:gd name="connsiteY21" fmla="*/ 1065 h 1091"/>
                <a:gd name="connsiteX22" fmla="*/ 2139 w 2895"/>
                <a:gd name="connsiteY22" fmla="*/ 850 h 1091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56 w 2895"/>
                <a:gd name="connsiteY18" fmla="*/ 908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21" fmla="*/ 1850 w 2895"/>
                <a:gd name="connsiteY21" fmla="*/ 1065 h 1070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56 w 2895"/>
                <a:gd name="connsiteY18" fmla="*/ 908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21" fmla="*/ 976 w 2895"/>
                <a:gd name="connsiteY21" fmla="*/ 718 h 1070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56 w 2895"/>
                <a:gd name="connsiteY18" fmla="*/ 908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123 w 2895"/>
                <a:gd name="connsiteY18" fmla="*/ 890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0" fmla="*/ 954 w 2895"/>
                <a:gd name="connsiteY0" fmla="*/ 697 h 1077"/>
                <a:gd name="connsiteX1" fmla="*/ 1611 w 2895"/>
                <a:gd name="connsiteY1" fmla="*/ 694 h 1077"/>
                <a:gd name="connsiteX2" fmla="*/ 1740 w 2895"/>
                <a:gd name="connsiteY2" fmla="*/ 588 h 1077"/>
                <a:gd name="connsiteX3" fmla="*/ 2389 w 2895"/>
                <a:gd name="connsiteY3" fmla="*/ 402 h 1077"/>
                <a:gd name="connsiteX4" fmla="*/ 2895 w 2895"/>
                <a:gd name="connsiteY4" fmla="*/ 415 h 1077"/>
                <a:gd name="connsiteX5" fmla="*/ 2878 w 2895"/>
                <a:gd name="connsiteY5" fmla="*/ 424 h 1077"/>
                <a:gd name="connsiteX6" fmla="*/ 2878 w 2895"/>
                <a:gd name="connsiteY6" fmla="*/ 424 h 1077"/>
                <a:gd name="connsiteX7" fmla="*/ 2449 w 2895"/>
                <a:gd name="connsiteY7" fmla="*/ 382 h 1077"/>
                <a:gd name="connsiteX8" fmla="*/ 2801 w 2895"/>
                <a:gd name="connsiteY8" fmla="*/ 0 h 1077"/>
                <a:gd name="connsiteX9" fmla="*/ 2474 w 2895"/>
                <a:gd name="connsiteY9" fmla="*/ 344 h 1077"/>
                <a:gd name="connsiteX10" fmla="*/ 2137 w 2895"/>
                <a:gd name="connsiteY10" fmla="*/ 312 h 1077"/>
                <a:gd name="connsiteX11" fmla="*/ 1711 w 2895"/>
                <a:gd name="connsiteY11" fmla="*/ 545 h 1077"/>
                <a:gd name="connsiteX12" fmla="*/ 1609 w 2895"/>
                <a:gd name="connsiteY12" fmla="*/ 619 h 1077"/>
                <a:gd name="connsiteX13" fmla="*/ 1353 w 2895"/>
                <a:gd name="connsiteY13" fmla="*/ 675 h 1077"/>
                <a:gd name="connsiteX14" fmla="*/ 893 w 2895"/>
                <a:gd name="connsiteY14" fmla="*/ 585 h 1077"/>
                <a:gd name="connsiteX15" fmla="*/ 6 w 2895"/>
                <a:gd name="connsiteY15" fmla="*/ 676 h 1077"/>
                <a:gd name="connsiteX16" fmla="*/ 0 w 2895"/>
                <a:gd name="connsiteY16" fmla="*/ 681 h 1077"/>
                <a:gd name="connsiteX17" fmla="*/ 104 w 2895"/>
                <a:gd name="connsiteY17" fmla="*/ 1077 h 1077"/>
                <a:gd name="connsiteX18" fmla="*/ 123 w 2895"/>
                <a:gd name="connsiteY18" fmla="*/ 890 h 1077"/>
                <a:gd name="connsiteX19" fmla="*/ 325 w 2895"/>
                <a:gd name="connsiteY19" fmla="*/ 673 h 1077"/>
                <a:gd name="connsiteX20" fmla="*/ 973 w 2895"/>
                <a:gd name="connsiteY20" fmla="*/ 702 h 1077"/>
                <a:gd name="connsiteX0" fmla="*/ 950 w 2891"/>
                <a:gd name="connsiteY0" fmla="*/ 697 h 1077"/>
                <a:gd name="connsiteX1" fmla="*/ 1607 w 2891"/>
                <a:gd name="connsiteY1" fmla="*/ 694 h 1077"/>
                <a:gd name="connsiteX2" fmla="*/ 1736 w 2891"/>
                <a:gd name="connsiteY2" fmla="*/ 588 h 1077"/>
                <a:gd name="connsiteX3" fmla="*/ 2385 w 2891"/>
                <a:gd name="connsiteY3" fmla="*/ 402 h 1077"/>
                <a:gd name="connsiteX4" fmla="*/ 2891 w 2891"/>
                <a:gd name="connsiteY4" fmla="*/ 415 h 1077"/>
                <a:gd name="connsiteX5" fmla="*/ 2874 w 2891"/>
                <a:gd name="connsiteY5" fmla="*/ 424 h 1077"/>
                <a:gd name="connsiteX6" fmla="*/ 2874 w 2891"/>
                <a:gd name="connsiteY6" fmla="*/ 424 h 1077"/>
                <a:gd name="connsiteX7" fmla="*/ 2445 w 2891"/>
                <a:gd name="connsiteY7" fmla="*/ 382 h 1077"/>
                <a:gd name="connsiteX8" fmla="*/ 2797 w 2891"/>
                <a:gd name="connsiteY8" fmla="*/ 0 h 1077"/>
                <a:gd name="connsiteX9" fmla="*/ 2470 w 2891"/>
                <a:gd name="connsiteY9" fmla="*/ 344 h 1077"/>
                <a:gd name="connsiteX10" fmla="*/ 2133 w 2891"/>
                <a:gd name="connsiteY10" fmla="*/ 312 h 1077"/>
                <a:gd name="connsiteX11" fmla="*/ 1707 w 2891"/>
                <a:gd name="connsiteY11" fmla="*/ 545 h 1077"/>
                <a:gd name="connsiteX12" fmla="*/ 1605 w 2891"/>
                <a:gd name="connsiteY12" fmla="*/ 619 h 1077"/>
                <a:gd name="connsiteX13" fmla="*/ 1349 w 2891"/>
                <a:gd name="connsiteY13" fmla="*/ 675 h 1077"/>
                <a:gd name="connsiteX14" fmla="*/ 889 w 2891"/>
                <a:gd name="connsiteY14" fmla="*/ 585 h 1077"/>
                <a:gd name="connsiteX15" fmla="*/ 2 w 2891"/>
                <a:gd name="connsiteY15" fmla="*/ 676 h 1077"/>
                <a:gd name="connsiteX16" fmla="*/ 31 w 2891"/>
                <a:gd name="connsiteY16" fmla="*/ 669 h 1077"/>
                <a:gd name="connsiteX17" fmla="*/ 100 w 2891"/>
                <a:gd name="connsiteY17" fmla="*/ 1077 h 1077"/>
                <a:gd name="connsiteX18" fmla="*/ 119 w 2891"/>
                <a:gd name="connsiteY18" fmla="*/ 890 h 1077"/>
                <a:gd name="connsiteX19" fmla="*/ 321 w 2891"/>
                <a:gd name="connsiteY19" fmla="*/ 673 h 1077"/>
                <a:gd name="connsiteX20" fmla="*/ 969 w 2891"/>
                <a:gd name="connsiteY20" fmla="*/ 702 h 1077"/>
                <a:gd name="connsiteX0" fmla="*/ 928 w 2869"/>
                <a:gd name="connsiteY0" fmla="*/ 697 h 1077"/>
                <a:gd name="connsiteX1" fmla="*/ 1585 w 2869"/>
                <a:gd name="connsiteY1" fmla="*/ 694 h 1077"/>
                <a:gd name="connsiteX2" fmla="*/ 1714 w 2869"/>
                <a:gd name="connsiteY2" fmla="*/ 588 h 1077"/>
                <a:gd name="connsiteX3" fmla="*/ 2363 w 2869"/>
                <a:gd name="connsiteY3" fmla="*/ 402 h 1077"/>
                <a:gd name="connsiteX4" fmla="*/ 2869 w 2869"/>
                <a:gd name="connsiteY4" fmla="*/ 415 h 1077"/>
                <a:gd name="connsiteX5" fmla="*/ 2852 w 2869"/>
                <a:gd name="connsiteY5" fmla="*/ 424 h 1077"/>
                <a:gd name="connsiteX6" fmla="*/ 2852 w 2869"/>
                <a:gd name="connsiteY6" fmla="*/ 424 h 1077"/>
                <a:gd name="connsiteX7" fmla="*/ 2423 w 2869"/>
                <a:gd name="connsiteY7" fmla="*/ 382 h 1077"/>
                <a:gd name="connsiteX8" fmla="*/ 2775 w 2869"/>
                <a:gd name="connsiteY8" fmla="*/ 0 h 1077"/>
                <a:gd name="connsiteX9" fmla="*/ 2448 w 2869"/>
                <a:gd name="connsiteY9" fmla="*/ 344 h 1077"/>
                <a:gd name="connsiteX10" fmla="*/ 2111 w 2869"/>
                <a:gd name="connsiteY10" fmla="*/ 312 h 1077"/>
                <a:gd name="connsiteX11" fmla="*/ 1685 w 2869"/>
                <a:gd name="connsiteY11" fmla="*/ 545 h 1077"/>
                <a:gd name="connsiteX12" fmla="*/ 1583 w 2869"/>
                <a:gd name="connsiteY12" fmla="*/ 619 h 1077"/>
                <a:gd name="connsiteX13" fmla="*/ 1327 w 2869"/>
                <a:gd name="connsiteY13" fmla="*/ 675 h 1077"/>
                <a:gd name="connsiteX14" fmla="*/ 867 w 2869"/>
                <a:gd name="connsiteY14" fmla="*/ 585 h 1077"/>
                <a:gd name="connsiteX15" fmla="*/ 2 w 2869"/>
                <a:gd name="connsiteY15" fmla="*/ 603 h 1077"/>
                <a:gd name="connsiteX16" fmla="*/ 9 w 2869"/>
                <a:gd name="connsiteY16" fmla="*/ 669 h 1077"/>
                <a:gd name="connsiteX17" fmla="*/ 78 w 2869"/>
                <a:gd name="connsiteY17" fmla="*/ 1077 h 1077"/>
                <a:gd name="connsiteX18" fmla="*/ 97 w 2869"/>
                <a:gd name="connsiteY18" fmla="*/ 890 h 1077"/>
                <a:gd name="connsiteX19" fmla="*/ 299 w 2869"/>
                <a:gd name="connsiteY19" fmla="*/ 673 h 1077"/>
                <a:gd name="connsiteX20" fmla="*/ 947 w 2869"/>
                <a:gd name="connsiteY20" fmla="*/ 702 h 1077"/>
                <a:gd name="connsiteX0" fmla="*/ 966 w 2907"/>
                <a:gd name="connsiteY0" fmla="*/ 697 h 1077"/>
                <a:gd name="connsiteX1" fmla="*/ 1623 w 2907"/>
                <a:gd name="connsiteY1" fmla="*/ 694 h 1077"/>
                <a:gd name="connsiteX2" fmla="*/ 1752 w 2907"/>
                <a:gd name="connsiteY2" fmla="*/ 588 h 1077"/>
                <a:gd name="connsiteX3" fmla="*/ 2401 w 2907"/>
                <a:gd name="connsiteY3" fmla="*/ 402 h 1077"/>
                <a:gd name="connsiteX4" fmla="*/ 2907 w 2907"/>
                <a:gd name="connsiteY4" fmla="*/ 415 h 1077"/>
                <a:gd name="connsiteX5" fmla="*/ 2890 w 2907"/>
                <a:gd name="connsiteY5" fmla="*/ 424 h 1077"/>
                <a:gd name="connsiteX6" fmla="*/ 2890 w 2907"/>
                <a:gd name="connsiteY6" fmla="*/ 424 h 1077"/>
                <a:gd name="connsiteX7" fmla="*/ 2461 w 2907"/>
                <a:gd name="connsiteY7" fmla="*/ 382 h 1077"/>
                <a:gd name="connsiteX8" fmla="*/ 2813 w 2907"/>
                <a:gd name="connsiteY8" fmla="*/ 0 h 1077"/>
                <a:gd name="connsiteX9" fmla="*/ 2486 w 2907"/>
                <a:gd name="connsiteY9" fmla="*/ 344 h 1077"/>
                <a:gd name="connsiteX10" fmla="*/ 2149 w 2907"/>
                <a:gd name="connsiteY10" fmla="*/ 312 h 1077"/>
                <a:gd name="connsiteX11" fmla="*/ 1723 w 2907"/>
                <a:gd name="connsiteY11" fmla="*/ 545 h 1077"/>
                <a:gd name="connsiteX12" fmla="*/ 1621 w 2907"/>
                <a:gd name="connsiteY12" fmla="*/ 619 h 1077"/>
                <a:gd name="connsiteX13" fmla="*/ 1365 w 2907"/>
                <a:gd name="connsiteY13" fmla="*/ 675 h 1077"/>
                <a:gd name="connsiteX14" fmla="*/ 905 w 2907"/>
                <a:gd name="connsiteY14" fmla="*/ 585 h 1077"/>
                <a:gd name="connsiteX15" fmla="*/ 40 w 2907"/>
                <a:gd name="connsiteY15" fmla="*/ 603 h 1077"/>
                <a:gd name="connsiteX16" fmla="*/ 0 w 2907"/>
                <a:gd name="connsiteY16" fmla="*/ 579 h 1077"/>
                <a:gd name="connsiteX17" fmla="*/ 116 w 2907"/>
                <a:gd name="connsiteY17" fmla="*/ 1077 h 1077"/>
                <a:gd name="connsiteX18" fmla="*/ 135 w 2907"/>
                <a:gd name="connsiteY18" fmla="*/ 890 h 1077"/>
                <a:gd name="connsiteX19" fmla="*/ 337 w 2907"/>
                <a:gd name="connsiteY19" fmla="*/ 673 h 1077"/>
                <a:gd name="connsiteX20" fmla="*/ 985 w 2907"/>
                <a:gd name="connsiteY20" fmla="*/ 702 h 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07" h="1077">
                  <a:moveTo>
                    <a:pt x="966" y="697"/>
                  </a:moveTo>
                  <a:cubicBezTo>
                    <a:pt x="1108" y="727"/>
                    <a:pt x="1497" y="786"/>
                    <a:pt x="1623" y="694"/>
                  </a:cubicBezTo>
                  <a:cubicBezTo>
                    <a:pt x="1667" y="661"/>
                    <a:pt x="1708" y="623"/>
                    <a:pt x="1752" y="588"/>
                  </a:cubicBezTo>
                  <a:cubicBezTo>
                    <a:pt x="2134" y="287"/>
                    <a:pt x="2404" y="399"/>
                    <a:pt x="2401" y="402"/>
                  </a:cubicBezTo>
                  <a:cubicBezTo>
                    <a:pt x="2518" y="510"/>
                    <a:pt x="2782" y="511"/>
                    <a:pt x="2907" y="415"/>
                  </a:cubicBezTo>
                  <a:cubicBezTo>
                    <a:pt x="2901" y="418"/>
                    <a:pt x="2896" y="421"/>
                    <a:pt x="2890" y="424"/>
                  </a:cubicBezTo>
                  <a:lnTo>
                    <a:pt x="2890" y="424"/>
                  </a:lnTo>
                  <a:cubicBezTo>
                    <a:pt x="2776" y="484"/>
                    <a:pt x="2556" y="468"/>
                    <a:pt x="2461" y="382"/>
                  </a:cubicBezTo>
                  <a:cubicBezTo>
                    <a:pt x="2594" y="342"/>
                    <a:pt x="2774" y="142"/>
                    <a:pt x="2813" y="0"/>
                  </a:cubicBezTo>
                  <a:cubicBezTo>
                    <a:pt x="2769" y="128"/>
                    <a:pt x="2609" y="309"/>
                    <a:pt x="2486" y="344"/>
                  </a:cubicBezTo>
                  <a:cubicBezTo>
                    <a:pt x="2412" y="366"/>
                    <a:pt x="2258" y="334"/>
                    <a:pt x="2149" y="312"/>
                  </a:cubicBezTo>
                  <a:cubicBezTo>
                    <a:pt x="2096" y="307"/>
                    <a:pt x="1767" y="523"/>
                    <a:pt x="1723" y="545"/>
                  </a:cubicBezTo>
                  <a:cubicBezTo>
                    <a:pt x="1685" y="564"/>
                    <a:pt x="1653" y="593"/>
                    <a:pt x="1621" y="619"/>
                  </a:cubicBezTo>
                  <a:cubicBezTo>
                    <a:pt x="1544" y="679"/>
                    <a:pt x="1459" y="684"/>
                    <a:pt x="1365" y="675"/>
                  </a:cubicBezTo>
                  <a:cubicBezTo>
                    <a:pt x="1283" y="668"/>
                    <a:pt x="1017" y="609"/>
                    <a:pt x="905" y="585"/>
                  </a:cubicBezTo>
                  <a:cubicBezTo>
                    <a:pt x="892" y="585"/>
                    <a:pt x="333" y="356"/>
                    <a:pt x="40" y="603"/>
                  </a:cubicBezTo>
                  <a:cubicBezTo>
                    <a:pt x="38" y="604"/>
                    <a:pt x="2" y="577"/>
                    <a:pt x="0" y="579"/>
                  </a:cubicBezTo>
                  <a:cubicBezTo>
                    <a:pt x="35" y="711"/>
                    <a:pt x="81" y="945"/>
                    <a:pt x="116" y="1077"/>
                  </a:cubicBezTo>
                  <a:cubicBezTo>
                    <a:pt x="134" y="1022"/>
                    <a:pt x="114" y="942"/>
                    <a:pt x="135" y="890"/>
                  </a:cubicBezTo>
                  <a:cubicBezTo>
                    <a:pt x="183" y="773"/>
                    <a:pt x="185" y="695"/>
                    <a:pt x="337" y="673"/>
                  </a:cubicBezTo>
                  <a:cubicBezTo>
                    <a:pt x="561" y="641"/>
                    <a:pt x="765" y="673"/>
                    <a:pt x="985" y="7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8375884">
              <a:off x="2192341" y="4379772"/>
              <a:ext cx="1883062" cy="1026422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7494101">
              <a:off x="4343835" y="5279621"/>
              <a:ext cx="2095500" cy="76621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7358619">
              <a:off x="7157533" y="5048309"/>
              <a:ext cx="2031999" cy="601496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 baseline="-25000" dirty="0">
                <a:cs typeface="+mn-ea"/>
                <a:sym typeface="+mn-lt"/>
              </a:endParaRPr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3380677">
              <a:off x="385394" y="6061932"/>
              <a:ext cx="2372768" cy="704365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3467410">
              <a:off x="2657545" y="6712899"/>
              <a:ext cx="2095500" cy="60179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rgbClr val="5DB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2257082">
              <a:off x="6216651" y="6187576"/>
              <a:ext cx="2032000" cy="879475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7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60;p35"/>
          <p:cNvSpPr/>
          <p:nvPr/>
        </p:nvSpPr>
        <p:spPr>
          <a:xfrm rot="10800000" flipH="1">
            <a:off x="195262" y="278351"/>
            <a:ext cx="4470235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Google Shape;545;p35"/>
          <p:cNvSpPr/>
          <p:nvPr/>
        </p:nvSpPr>
        <p:spPr>
          <a:xfrm>
            <a:off x="1797050" y="1431925"/>
            <a:ext cx="5513388" cy="38893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3" name="Google Shape;546;p35"/>
          <p:cNvSpPr/>
          <p:nvPr/>
        </p:nvSpPr>
        <p:spPr>
          <a:xfrm>
            <a:off x="135473" y="6449060"/>
            <a:ext cx="5832475" cy="40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SzPts val="1200"/>
            </a:pPr>
            <a:r>
              <a:rPr lang="zh-TW" sz="12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資料來源</a:t>
            </a:r>
            <a:r>
              <a:rPr lang="zh-TW" sz="18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http://career.cpshs.hcc.edu.tw/bin/home.php</a:t>
            </a:r>
            <a:endParaRPr sz="14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4" name="Google Shape;550;p35"/>
          <p:cNvGrpSpPr/>
          <p:nvPr/>
        </p:nvGrpSpPr>
        <p:grpSpPr>
          <a:xfrm>
            <a:off x="7398847" y="4229911"/>
            <a:ext cx="1619251" cy="769439"/>
            <a:chOff x="0" y="0"/>
            <a:chExt cx="1619250" cy="769437"/>
          </a:xfrm>
        </p:grpSpPr>
        <p:sp>
          <p:nvSpPr>
            <p:cNvPr id="5" name="Google Shape;551;p35"/>
            <p:cNvSpPr/>
            <p:nvPr/>
          </p:nvSpPr>
          <p:spPr>
            <a:xfrm>
              <a:off x="0" y="0"/>
              <a:ext cx="1619250" cy="7620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6" name="Google Shape;552;p35"/>
            <p:cNvSpPr/>
            <p:nvPr/>
          </p:nvSpPr>
          <p:spPr>
            <a:xfrm>
              <a:off x="0" y="0"/>
              <a:ext cx="1619250" cy="7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Arial"/>
                <a:buNone/>
              </a:pPr>
              <a:r>
                <a:rPr lang="zh-TW" sz="2200" b="1" i="0" u="none" strike="noStrike" cap="none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教育與職業</a:t>
              </a:r>
              <a:endParaRPr sz="3200" b="1" i="0" u="none" strike="noStrike" cap="none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Arial"/>
                <a:buNone/>
              </a:pPr>
              <a:r>
                <a:rPr lang="zh-TW" sz="2200" b="1" i="0" u="none" strike="noStrike" cap="none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資料的提供</a:t>
              </a:r>
              <a:endParaRPr sz="1800" b="1" i="0" u="none" strike="noStrike" cap="none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7" name="Google Shape;553;p35"/>
          <p:cNvGrpSpPr/>
          <p:nvPr/>
        </p:nvGrpSpPr>
        <p:grpSpPr>
          <a:xfrm>
            <a:off x="195262" y="4170362"/>
            <a:ext cx="1619251" cy="769439"/>
            <a:chOff x="0" y="0"/>
            <a:chExt cx="1619250" cy="769437"/>
          </a:xfrm>
        </p:grpSpPr>
        <p:sp>
          <p:nvSpPr>
            <p:cNvPr id="8" name="Google Shape;554;p35"/>
            <p:cNvSpPr/>
            <p:nvPr/>
          </p:nvSpPr>
          <p:spPr>
            <a:xfrm>
              <a:off x="0" y="0"/>
              <a:ext cx="1619250" cy="762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9" name="Google Shape;555;p35"/>
            <p:cNvSpPr/>
            <p:nvPr/>
          </p:nvSpPr>
          <p:spPr>
            <a:xfrm>
              <a:off x="0" y="0"/>
              <a:ext cx="1619250" cy="7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00"/>
                </a:buClr>
                <a:buSzPts val="2200"/>
                <a:buFont typeface="Arial"/>
                <a:buNone/>
              </a:pPr>
              <a:r>
                <a:rPr lang="zh-TW" sz="2200" b="1" i="0" u="none" strike="noStrike" cap="none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個人與環境關係的協調</a:t>
              </a:r>
              <a:endParaRPr sz="2200" b="1" i="0" u="none" strike="noStrike" cap="none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10" name="Google Shape;559;p35"/>
          <p:cNvSpPr/>
          <p:nvPr/>
        </p:nvSpPr>
        <p:spPr>
          <a:xfrm>
            <a:off x="431848" y="5321300"/>
            <a:ext cx="8347720" cy="1107996"/>
          </a:xfrm>
          <a:prstGeom prst="rect">
            <a:avLst/>
          </a:prstGeom>
          <a:solidFill>
            <a:srgbClr val="F7E1F8"/>
          </a:solidFill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200"/>
              <a:buFont typeface="Arial"/>
              <a:buNone/>
            </a:pPr>
            <a:r>
              <a:rPr lang="zh-TW" sz="2200" b="1" i="0" u="none" strike="noStrike" cap="none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教師及家長可以幫助孩子多元試探並瞭解自己的性向、興趣和能力，再參考學校老師的建議、收集相關資訊，並與孩子深入討論，較能規劃適合孩子的生涯進路。</a:t>
            </a:r>
            <a:endParaRPr sz="2200" b="1" i="0" u="none" strike="noStrike" cap="none" dirty="0">
              <a:solidFill>
                <a:srgbClr val="660033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" name="Google Shape;561;p35"/>
          <p:cNvSpPr txBox="1"/>
          <p:nvPr/>
        </p:nvSpPr>
        <p:spPr>
          <a:xfrm>
            <a:off x="195262" y="323929"/>
            <a:ext cx="4410446" cy="5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</a:pPr>
            <a:r>
              <a:rPr lang="zh-TW" sz="3200" b="1" i="0" u="none" strike="noStrike" cap="none" dirty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如何進行適性生涯規劃</a:t>
            </a:r>
            <a:endParaRPr sz="3200" b="1" i="0" u="none" strike="noStrike" cap="none" dirty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56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NTNU\Documents\My Screen Captures\中學學生生涯檔案教學指引封面＿完稿 - PDF-XChange View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"/>
          <a:stretch/>
        </p:blipFill>
        <p:spPr bwMode="auto">
          <a:xfrm>
            <a:off x="7147288" y="2019876"/>
            <a:ext cx="1923825" cy="2795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24">
            <a:extLst>
              <a:ext uri="{FF2B5EF4-FFF2-40B4-BE49-F238E27FC236}">
                <a16:creationId xmlns:a16="http://schemas.microsoft.com/office/drawing/2014/main" id="{E859E248-18F0-4325-BEF4-2623374D3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06" y="2019876"/>
            <a:ext cx="1908312" cy="2795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538;p34"/>
          <p:cNvSpPr/>
          <p:nvPr/>
        </p:nvSpPr>
        <p:spPr>
          <a:xfrm rot="10800000" flipH="1">
            <a:off x="185293" y="265206"/>
            <a:ext cx="8312789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Google Shape;539;p34"/>
          <p:cNvSpPr txBox="1"/>
          <p:nvPr/>
        </p:nvSpPr>
        <p:spPr>
          <a:xfrm>
            <a:off x="185293" y="283150"/>
            <a:ext cx="7637715" cy="5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</a:pPr>
            <a:r>
              <a:rPr lang="zh-TW" altLang="en-US" sz="3200" b="1" i="0" u="none" strike="noStrike" cap="none" dirty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國教署出版國中生涯發展教育各項手冊</a:t>
            </a:r>
            <a:endParaRPr sz="3200" b="1" i="0" u="none" strike="noStrike" cap="none" dirty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0141AF-7E9A-4502-9347-EBA3EC119068}"/>
              </a:ext>
            </a:extLst>
          </p:cNvPr>
          <p:cNvSpPr/>
          <p:nvPr/>
        </p:nvSpPr>
        <p:spPr>
          <a:xfrm>
            <a:off x="19398" y="4930252"/>
            <a:ext cx="1809401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 algn="ctr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C739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學校行政</a:t>
            </a:r>
            <a:endParaRPr lang="en-US" altLang="zh-TW" b="1" dirty="0">
              <a:solidFill>
                <a:srgbClr val="C7398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charset="0"/>
            </a:endParaRPr>
          </a:p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國民中學推動生涯發展教育工作手冊</a:t>
            </a:r>
          </a:p>
        </p:txBody>
      </p:sp>
      <p:pic>
        <p:nvPicPr>
          <p:cNvPr id="7" name="圖片 11">
            <a:extLst>
              <a:ext uri="{FF2B5EF4-FFF2-40B4-BE49-F238E27FC236}">
                <a16:creationId xmlns:a16="http://schemas.microsoft.com/office/drawing/2014/main" id="{7EBA0ECE-1A7B-497D-B70B-66819833A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-2" b="6186"/>
          <a:stretch>
            <a:fillRect/>
          </a:stretch>
        </p:blipFill>
        <p:spPr bwMode="auto">
          <a:xfrm>
            <a:off x="19398" y="2014706"/>
            <a:ext cx="2041188" cy="2798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F0141AF-7E9A-4502-9347-EBA3EC119068}"/>
              </a:ext>
            </a:extLst>
          </p:cNvPr>
          <p:cNvSpPr/>
          <p:nvPr/>
        </p:nvSpPr>
        <p:spPr>
          <a:xfrm>
            <a:off x="2337874" y="4930252"/>
            <a:ext cx="280695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 algn="ctr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C739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學生輔導</a:t>
            </a:r>
            <a:endParaRPr lang="en-US" altLang="zh-TW" b="1" dirty="0">
              <a:solidFill>
                <a:srgbClr val="C7398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charset="0"/>
            </a:endParaRPr>
          </a:p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國中學生生涯發展紀錄手冊及國民中學學生生涯檔案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F0141AF-7E9A-4502-9347-EBA3EC119068}"/>
              </a:ext>
            </a:extLst>
          </p:cNvPr>
          <p:cNvSpPr/>
          <p:nvPr/>
        </p:nvSpPr>
        <p:spPr>
          <a:xfrm>
            <a:off x="5653904" y="4930251"/>
            <a:ext cx="157332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 algn="ctr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C739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親職知能</a:t>
            </a:r>
            <a:endParaRPr lang="en-US" altLang="zh-TW" b="1" dirty="0">
              <a:solidFill>
                <a:srgbClr val="C7398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charset="0"/>
            </a:endParaRPr>
          </a:p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國中生涯發展教育家長手冊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0141AF-7E9A-4502-9347-EBA3EC119068}"/>
              </a:ext>
            </a:extLst>
          </p:cNvPr>
          <p:cNvSpPr/>
          <p:nvPr/>
        </p:nvSpPr>
        <p:spPr>
          <a:xfrm>
            <a:off x="7497619" y="4974467"/>
            <a:ext cx="157349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 algn="ctr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C739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教師教學</a:t>
            </a:r>
            <a:endParaRPr lang="en-US" altLang="zh-TW" b="1" dirty="0">
              <a:solidFill>
                <a:srgbClr val="C7398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charset="0"/>
            </a:endParaRPr>
          </a:p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國民中學學生生涯檔案教學指引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"/>
          <a:stretch/>
        </p:blipFill>
        <p:spPr>
          <a:xfrm>
            <a:off x="1797986" y="2014706"/>
            <a:ext cx="1976933" cy="2798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"/>
          <a:stretch/>
        </p:blipFill>
        <p:spPr>
          <a:xfrm>
            <a:off x="3441742" y="2014706"/>
            <a:ext cx="1994964" cy="2798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9D27020-5FAD-4657-9547-A1BFA68A138F}"/>
              </a:ext>
            </a:extLst>
          </p:cNvPr>
          <p:cNvSpPr/>
          <p:nvPr/>
        </p:nvSpPr>
        <p:spPr>
          <a:xfrm>
            <a:off x="74410" y="1528595"/>
            <a:ext cx="16993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學校行政人員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5CE2800-1FC8-4028-9BD5-305771F0E452}"/>
              </a:ext>
            </a:extLst>
          </p:cNvPr>
          <p:cNvSpPr/>
          <p:nvPr/>
        </p:nvSpPr>
        <p:spPr>
          <a:xfrm>
            <a:off x="1828800" y="1528595"/>
            <a:ext cx="15062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學生及家長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D084278-9612-4D5B-B9F3-8151FACA4B5B}"/>
              </a:ext>
            </a:extLst>
          </p:cNvPr>
          <p:cNvSpPr/>
          <p:nvPr/>
        </p:nvSpPr>
        <p:spPr>
          <a:xfrm>
            <a:off x="3700615" y="1528595"/>
            <a:ext cx="14442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    學生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8286D8-EC1E-4323-A3D0-18AFC8033D36}"/>
              </a:ext>
            </a:extLst>
          </p:cNvPr>
          <p:cNvSpPr/>
          <p:nvPr/>
        </p:nvSpPr>
        <p:spPr>
          <a:xfrm>
            <a:off x="5703073" y="1528595"/>
            <a:ext cx="14442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    家長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6FED238-766C-4804-A5C9-FAB6A26B3106}"/>
              </a:ext>
            </a:extLst>
          </p:cNvPr>
          <p:cNvSpPr/>
          <p:nvPr/>
        </p:nvSpPr>
        <p:spPr>
          <a:xfrm>
            <a:off x="7455386" y="1528595"/>
            <a:ext cx="14442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    教師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C1CCECB-B371-404A-90DD-F99986D1E04C}"/>
              </a:ext>
            </a:extLst>
          </p:cNvPr>
          <p:cNvSpPr/>
          <p:nvPr/>
        </p:nvSpPr>
        <p:spPr>
          <a:xfrm>
            <a:off x="74410" y="1123403"/>
            <a:ext cx="16993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9778" algn="ctr">
              <a:buClr>
                <a:srgbClr val="0070C0"/>
              </a:buClr>
              <a:buSzPct val="85000"/>
            </a:pPr>
            <a:r>
              <a:rPr lang="zh-TW" altLang="en-US" b="1" dirty="0">
                <a:solidFill>
                  <a:srgbClr val="C739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charset="0"/>
              </a:rPr>
              <a:t>使用對象：</a:t>
            </a:r>
            <a:endParaRPr lang="en-US" altLang="zh-TW" b="1" dirty="0">
              <a:solidFill>
                <a:srgbClr val="C7398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0;p36"/>
          <p:cNvGrpSpPr/>
          <p:nvPr/>
        </p:nvGrpSpPr>
        <p:grpSpPr>
          <a:xfrm>
            <a:off x="3826716" y="1878919"/>
            <a:ext cx="5178136" cy="4156199"/>
            <a:chOff x="-40910" y="79935"/>
            <a:chExt cx="4931444" cy="4607461"/>
          </a:xfrm>
        </p:grpSpPr>
        <p:sp>
          <p:nvSpPr>
            <p:cNvPr id="3" name="Google Shape;571;p36"/>
            <p:cNvSpPr/>
            <p:nvPr/>
          </p:nvSpPr>
          <p:spPr>
            <a:xfrm>
              <a:off x="-40910" y="79935"/>
              <a:ext cx="4931444" cy="4607461"/>
            </a:xfrm>
            <a:prstGeom prst="roundRect">
              <a:avLst>
                <a:gd name="adj" fmla="val 3037"/>
              </a:avLst>
            </a:prstGeom>
            <a:solidFill>
              <a:srgbClr val="FFFFCC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4" name="Google Shape;572;p36"/>
            <p:cNvSpPr/>
            <p:nvPr/>
          </p:nvSpPr>
          <p:spPr>
            <a:xfrm>
              <a:off x="129217" y="215852"/>
              <a:ext cx="4591189" cy="433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660033"/>
                </a:buClr>
                <a:buSzPts val="2800"/>
                <a:buFont typeface="Wingdings" panose="05000000000000000000" pitchFamily="2" charset="2"/>
                <a:buChar char="l"/>
              </a:pPr>
              <a:r>
                <a:rPr lang="zh-TW" sz="2500" b="1" i="0" u="none" strike="noStrike" cap="none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協助孩子適性選擇的最佳幫手。</a:t>
              </a:r>
              <a:endParaRPr sz="2500" b="0" i="0" u="none" strike="noStrike" cap="none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660033"/>
                </a:buClr>
                <a:buSzPts val="2800"/>
                <a:buFont typeface="Wingdings" panose="05000000000000000000" pitchFamily="2" charset="2"/>
                <a:buChar char="l"/>
              </a:pPr>
              <a:r>
                <a:rPr lang="zh-TW" sz="2500" b="1" i="0" u="none" strike="noStrike" cap="none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可幫助學生澄清個人的性向、興趣、價值觀，瞭解家人的期待，及自己的學習表現（會考、學習成就、社團、幹部、獎懲、職業試探結果等）比較適合哪一類學校及科別，做為升學選校參考。</a:t>
              </a:r>
              <a:endParaRPr sz="2500" b="1" i="0" u="none" strike="noStrike" cap="none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5" name="Google Shape;573;p36"/>
          <p:cNvSpPr/>
          <p:nvPr/>
        </p:nvSpPr>
        <p:spPr>
          <a:xfrm rot="10800000" flipH="1">
            <a:off x="193351" y="259555"/>
            <a:ext cx="5192978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577;p36"/>
          <p:cNvSpPr txBox="1"/>
          <p:nvPr/>
        </p:nvSpPr>
        <p:spPr>
          <a:xfrm>
            <a:off x="193351" y="361448"/>
            <a:ext cx="5035310" cy="5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國中學生生涯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發展紀</a:t>
            </a:r>
            <a:r>
              <a:rPr lang="zh-TW" sz="24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錄手冊</a:t>
            </a:r>
            <a:endParaRPr sz="24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"/>
          <a:stretch/>
        </p:blipFill>
        <p:spPr>
          <a:xfrm>
            <a:off x="207451" y="1500809"/>
            <a:ext cx="3539753" cy="4912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923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3;p37"/>
          <p:cNvPicPr preferRelativeResize="0"/>
          <p:nvPr/>
        </p:nvPicPr>
        <p:blipFill rotWithShape="1">
          <a:blip r:embed="rId2">
            <a:alphaModFix/>
          </a:blip>
          <a:srcRect l="6008" t="4467" r="4289" b="10130"/>
          <a:stretch/>
        </p:blipFill>
        <p:spPr>
          <a:xfrm>
            <a:off x="576470" y="1659834"/>
            <a:ext cx="3538330" cy="4611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Google Shape;585;p37"/>
          <p:cNvSpPr/>
          <p:nvPr/>
        </p:nvSpPr>
        <p:spPr>
          <a:xfrm>
            <a:off x="106816" y="5177666"/>
            <a:ext cx="1289050" cy="15525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4" name="Google Shape;586;p37"/>
          <p:cNvSpPr/>
          <p:nvPr/>
        </p:nvSpPr>
        <p:spPr>
          <a:xfrm>
            <a:off x="179388" y="3947160"/>
            <a:ext cx="3874452" cy="983615"/>
          </a:xfrm>
          <a:prstGeom prst="wedgeEllipseCallout">
            <a:avLst>
              <a:gd name="adj1" fmla="val -17440"/>
              <a:gd name="adj2" fmla="val 67389"/>
            </a:avLst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幫助學生釐清自己的人格特質、興趣、專長。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588;p37"/>
          <p:cNvSpPr/>
          <p:nvPr/>
        </p:nvSpPr>
        <p:spPr>
          <a:xfrm rot="10800000" flipH="1">
            <a:off x="214853" y="267475"/>
            <a:ext cx="5144888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590;p37"/>
          <p:cNvSpPr txBox="1"/>
          <p:nvPr/>
        </p:nvSpPr>
        <p:spPr>
          <a:xfrm>
            <a:off x="402443" y="1013171"/>
            <a:ext cx="3886383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zh-TW" sz="22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一、我的成長故事</a:t>
            </a:r>
            <a:r>
              <a:rPr lang="en-US" altLang="zh-TW" sz="22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—</a:t>
            </a:r>
            <a:r>
              <a:rPr lang="zh-TW" sz="22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自我認識</a:t>
            </a:r>
            <a:endParaRPr sz="22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7" name="Google Shape;597;p38"/>
          <p:cNvPicPr preferRelativeResize="0"/>
          <p:nvPr/>
        </p:nvPicPr>
        <p:blipFill rotWithShape="1">
          <a:blip r:embed="rId4">
            <a:alphaModFix/>
          </a:blip>
          <a:srcRect l="6526" t="3697" r="5258" b="8414"/>
          <a:stretch/>
        </p:blipFill>
        <p:spPr>
          <a:xfrm>
            <a:off x="4787208" y="1659834"/>
            <a:ext cx="3478697" cy="476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Google Shape;599;p38"/>
          <p:cNvSpPr/>
          <p:nvPr/>
        </p:nvSpPr>
        <p:spPr>
          <a:xfrm>
            <a:off x="4883150" y="3243930"/>
            <a:ext cx="4105275" cy="2272554"/>
          </a:xfrm>
          <a:prstGeom prst="wedgeEllipseCallout">
            <a:avLst>
              <a:gd name="adj1" fmla="val 21608"/>
              <a:gd name="adj2" fmla="val 64843"/>
            </a:avLst>
          </a:prstGeom>
          <a:solidFill>
            <a:srgbClr val="CCECFF"/>
          </a:solidFill>
          <a:ln w="3810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透過與師長、家人、親友的溝通與分享，有助於學生對未來職業的瞭解、更能審慎規劃自己未來的進路。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9" name="Google Shape;590;p37"/>
          <p:cNvSpPr txBox="1"/>
          <p:nvPr/>
        </p:nvSpPr>
        <p:spPr>
          <a:xfrm>
            <a:off x="4667939" y="1023110"/>
            <a:ext cx="3886383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dirty="0">
                <a:sym typeface="Arial"/>
              </a:rPr>
              <a:t>一、我的成長故事</a:t>
            </a:r>
            <a:r>
              <a:rPr lang="en-US" altLang="zh-TW" dirty="0">
                <a:sym typeface="Arial"/>
              </a:rPr>
              <a:t>—</a:t>
            </a:r>
            <a:r>
              <a:rPr lang="zh-TW" altLang="en-US" dirty="0">
                <a:sym typeface="Arial"/>
              </a:rPr>
              <a:t>職業與我</a:t>
            </a:r>
            <a:endParaRPr dirty="0">
              <a:sym typeface="Arial"/>
            </a:endParaRPr>
          </a:p>
        </p:txBody>
      </p:sp>
      <p:sp>
        <p:nvSpPr>
          <p:cNvPr id="10" name="Google Shape;584;p37"/>
          <p:cNvSpPr/>
          <p:nvPr/>
        </p:nvSpPr>
        <p:spPr>
          <a:xfrm>
            <a:off x="8087001" y="5350155"/>
            <a:ext cx="1056999" cy="14679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" name="Google Shape;591;p37"/>
          <p:cNvSpPr txBox="1"/>
          <p:nvPr/>
        </p:nvSpPr>
        <p:spPr>
          <a:xfrm>
            <a:off x="214853" y="346346"/>
            <a:ext cx="5173413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002060"/>
              </a:buClr>
              <a:buSzPts val="2400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國中學生生涯發展紀錄手冊</a:t>
            </a:r>
          </a:p>
        </p:txBody>
      </p:sp>
    </p:spTree>
    <p:extLst>
      <p:ext uri="{BB962C8B-B14F-4D97-AF65-F5344CB8AC3E}">
        <p14:creationId xmlns:p14="http://schemas.microsoft.com/office/powerpoint/2010/main" val="21637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09;p39"/>
          <p:cNvPicPr preferRelativeResize="0"/>
          <p:nvPr/>
        </p:nvPicPr>
        <p:blipFill rotWithShape="1">
          <a:blip r:embed="rId2">
            <a:alphaModFix/>
          </a:blip>
          <a:srcRect l="5169" t="3974" r="4877" b="4918"/>
          <a:stretch/>
        </p:blipFill>
        <p:spPr>
          <a:xfrm>
            <a:off x="178905" y="1707853"/>
            <a:ext cx="3726674" cy="4921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Google Shape;611;p39"/>
          <p:cNvSpPr/>
          <p:nvPr/>
        </p:nvSpPr>
        <p:spPr>
          <a:xfrm>
            <a:off x="13335" y="5504101"/>
            <a:ext cx="1060450" cy="1225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4" name="Google Shape;612;p39"/>
          <p:cNvSpPr/>
          <p:nvPr/>
        </p:nvSpPr>
        <p:spPr>
          <a:xfrm>
            <a:off x="8239538" y="13327"/>
            <a:ext cx="983975" cy="1269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613;p39"/>
          <p:cNvSpPr/>
          <p:nvPr/>
        </p:nvSpPr>
        <p:spPr>
          <a:xfrm>
            <a:off x="867866" y="3690482"/>
            <a:ext cx="3354388" cy="2783205"/>
          </a:xfrm>
          <a:prstGeom prst="wedgeEllipseCallout">
            <a:avLst>
              <a:gd name="adj1" fmla="val -50891"/>
              <a:gd name="adj2" fmla="val 27881"/>
            </a:avLst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性向測驗用於測量個人學習潛能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，透過測驗可瞭解自己的優勢能力，幫助自己在進路選擇時，往優勢能力方向發展。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616;p39"/>
          <p:cNvSpPr txBox="1"/>
          <p:nvPr/>
        </p:nvSpPr>
        <p:spPr>
          <a:xfrm>
            <a:off x="106816" y="1084384"/>
            <a:ext cx="3905578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dirty="0">
                <a:sym typeface="Arial"/>
              </a:rPr>
              <a:t>二、各項心理測驗</a:t>
            </a:r>
            <a:r>
              <a:rPr lang="en-US" altLang="zh-TW" dirty="0"/>
              <a:t>—</a:t>
            </a:r>
            <a:r>
              <a:rPr lang="zh-TW" dirty="0">
                <a:sym typeface="Arial"/>
              </a:rPr>
              <a:t>性向測驗</a:t>
            </a:r>
            <a:endParaRPr dirty="0">
              <a:sym typeface="Arial"/>
            </a:endParaRPr>
          </a:p>
        </p:txBody>
      </p:sp>
      <p:sp>
        <p:nvSpPr>
          <p:cNvPr id="7" name="Google Shape;588;p37"/>
          <p:cNvSpPr/>
          <p:nvPr/>
        </p:nvSpPr>
        <p:spPr>
          <a:xfrm rot="10800000" flipH="1">
            <a:off x="175097" y="281028"/>
            <a:ext cx="5144888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8" name="Google Shape;591;p37"/>
          <p:cNvSpPr txBox="1"/>
          <p:nvPr/>
        </p:nvSpPr>
        <p:spPr>
          <a:xfrm>
            <a:off x="218661" y="373601"/>
            <a:ext cx="5173413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002060"/>
              </a:buClr>
              <a:buSzPts val="2400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國中學生生涯發展紀錄手冊</a:t>
            </a:r>
          </a:p>
        </p:txBody>
      </p:sp>
      <p:pic>
        <p:nvPicPr>
          <p:cNvPr id="9" name="Google Shape;623;p40"/>
          <p:cNvPicPr preferRelativeResize="0"/>
          <p:nvPr/>
        </p:nvPicPr>
        <p:blipFill rotWithShape="1">
          <a:blip r:embed="rId5">
            <a:alphaModFix/>
          </a:blip>
          <a:srcRect l="4379" t="3479" r="5415" b="7920"/>
          <a:stretch/>
        </p:blipFill>
        <p:spPr>
          <a:xfrm>
            <a:off x="4881396" y="1707853"/>
            <a:ext cx="3558209" cy="4784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Google Shape;627;p40"/>
          <p:cNvSpPr/>
          <p:nvPr/>
        </p:nvSpPr>
        <p:spPr>
          <a:xfrm>
            <a:off x="4629326" y="3488552"/>
            <a:ext cx="4381500" cy="2985135"/>
          </a:xfrm>
          <a:prstGeom prst="wedgeEllipseCallout">
            <a:avLst>
              <a:gd name="adj1" fmla="val 43104"/>
              <a:gd name="adj2" fmla="val -49795"/>
            </a:avLst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興趣指個人對人事物的喜愛程度，當課程、活動、職業等產生興趣時，會較投入並得到滿足。</a:t>
            </a:r>
            <a:endParaRPr lang="en-US" altLang="zh-TW"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興趣測驗即在測量對某種事務或活動喜歡或不喜歡的程度。</a:t>
            </a:r>
            <a:endParaRPr sz="1200" b="0" i="0" u="none" strike="noStrike" cap="non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" name="Google Shape;616;p39"/>
          <p:cNvSpPr txBox="1"/>
          <p:nvPr/>
        </p:nvSpPr>
        <p:spPr>
          <a:xfrm>
            <a:off x="4688767" y="1116544"/>
            <a:ext cx="3883835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dirty="0">
                <a:sym typeface="Arial"/>
              </a:rPr>
              <a:t>二、各項心理測驗</a:t>
            </a:r>
            <a:r>
              <a:rPr lang="en-US" altLang="zh-TW" dirty="0"/>
              <a:t>—</a:t>
            </a:r>
            <a:r>
              <a:rPr lang="zh-TW" altLang="en-US" dirty="0"/>
              <a:t>興趣</a:t>
            </a:r>
            <a:r>
              <a:rPr lang="zh-TW" dirty="0">
                <a:sym typeface="Arial"/>
              </a:rPr>
              <a:t>測驗</a:t>
            </a: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52;p42"/>
          <p:cNvPicPr preferRelativeResize="0"/>
          <p:nvPr/>
        </p:nvPicPr>
        <p:blipFill rotWithShape="1">
          <a:blip r:embed="rId2">
            <a:alphaModFix/>
          </a:blip>
          <a:srcRect l="8208" t="3920" r="5869" b="9389"/>
          <a:stretch/>
        </p:blipFill>
        <p:spPr>
          <a:xfrm>
            <a:off x="139148" y="1530626"/>
            <a:ext cx="3389244" cy="4681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Google Shape;650;p42"/>
          <p:cNvPicPr preferRelativeResize="0"/>
          <p:nvPr/>
        </p:nvPicPr>
        <p:blipFill rotWithShape="1">
          <a:blip r:embed="rId3">
            <a:alphaModFix/>
          </a:blip>
          <a:srcRect l="4838" t="2928" r="3696" b="8724"/>
          <a:stretch/>
        </p:blipFill>
        <p:spPr>
          <a:xfrm>
            <a:off x="1393896" y="1530625"/>
            <a:ext cx="3518455" cy="468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Google Shape;651;p42"/>
          <p:cNvSpPr/>
          <p:nvPr/>
        </p:nvSpPr>
        <p:spPr>
          <a:xfrm>
            <a:off x="-106363" y="5300663"/>
            <a:ext cx="1060451" cy="1225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653;p42"/>
          <p:cNvSpPr/>
          <p:nvPr/>
        </p:nvSpPr>
        <p:spPr>
          <a:xfrm>
            <a:off x="107950" y="3368039"/>
            <a:ext cx="2971898" cy="2146935"/>
          </a:xfrm>
          <a:prstGeom prst="wedgeEllipseCallout">
            <a:avLst>
              <a:gd name="adj1" fmla="val -40037"/>
              <a:gd name="adj2" fmla="val 42463"/>
            </a:avLst>
          </a:prstGeom>
          <a:solidFill>
            <a:srgbClr val="CCECFF"/>
          </a:solidFill>
          <a:ln w="3810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1E07"/>
              </a:buClr>
              <a:buSzPts val="600"/>
              <a:buFont typeface="Arial"/>
              <a:buNone/>
            </a:pPr>
            <a:r>
              <a:rPr lang="en-US" alt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不要忙著跟別人比較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，要在意孩子自己的優勢表現。別忘記給孩子適時的鼓勵！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7" name="Google Shape;657;p42"/>
          <p:cNvSpPr txBox="1"/>
          <p:nvPr/>
        </p:nvSpPr>
        <p:spPr>
          <a:xfrm>
            <a:off x="206940" y="930942"/>
            <a:ext cx="5358973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dirty="0">
                <a:sym typeface="Arial"/>
              </a:rPr>
              <a:t>三、學習成果及特殊表現</a:t>
            </a:r>
            <a:r>
              <a:rPr lang="en-US" altLang="zh-TW" dirty="0"/>
              <a:t>—</a:t>
            </a:r>
            <a:r>
              <a:rPr lang="zh-TW" dirty="0">
                <a:sym typeface="Arial"/>
              </a:rPr>
              <a:t>我的學習表現</a:t>
            </a:r>
            <a:endParaRPr dirty="0">
              <a:sym typeface="Arial"/>
            </a:endParaRPr>
          </a:p>
        </p:txBody>
      </p:sp>
      <p:sp>
        <p:nvSpPr>
          <p:cNvPr id="8" name="Google Shape;588;p37"/>
          <p:cNvSpPr/>
          <p:nvPr/>
        </p:nvSpPr>
        <p:spPr>
          <a:xfrm rot="10800000" flipH="1">
            <a:off x="204390" y="235665"/>
            <a:ext cx="5144888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9" name="Google Shape;591;p37"/>
          <p:cNvSpPr txBox="1"/>
          <p:nvPr/>
        </p:nvSpPr>
        <p:spPr>
          <a:xfrm>
            <a:off x="236023" y="325318"/>
            <a:ext cx="5173413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002060"/>
              </a:buClr>
              <a:buSzPts val="2400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國中學生生涯發展紀錄手冊</a:t>
            </a:r>
          </a:p>
        </p:txBody>
      </p:sp>
      <p:pic>
        <p:nvPicPr>
          <p:cNvPr id="10" name="Google Shape;663;p43">
            <a:extLst>
              <a:ext uri="{FF2B5EF4-FFF2-40B4-BE49-F238E27FC236}">
                <a16:creationId xmlns:a16="http://schemas.microsoft.com/office/drawing/2014/main" id="{0289246E-6A93-4912-AB03-4F839C23E9A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582" t="5030" r="3715" b="7359"/>
          <a:stretch/>
        </p:blipFill>
        <p:spPr>
          <a:xfrm>
            <a:off x="2899598" y="1479594"/>
            <a:ext cx="3538331" cy="4731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Google Shape;666;p43">
            <a:extLst>
              <a:ext uri="{FF2B5EF4-FFF2-40B4-BE49-F238E27FC236}">
                <a16:creationId xmlns:a16="http://schemas.microsoft.com/office/drawing/2014/main" id="{FADD7A9D-DFE6-4D13-BCB7-4857D9BAD0DB}"/>
              </a:ext>
            </a:extLst>
          </p:cNvPr>
          <p:cNvSpPr/>
          <p:nvPr/>
        </p:nvSpPr>
        <p:spPr>
          <a:xfrm>
            <a:off x="2822729" y="3584339"/>
            <a:ext cx="2711450" cy="1784350"/>
          </a:xfrm>
          <a:prstGeom prst="wedgeEllipseCallout">
            <a:avLst>
              <a:gd name="adj1" fmla="val -25268"/>
              <a:gd name="adj2" fmla="val 67058"/>
            </a:avLst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　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擔任班級幹部及參加社團活動，也是自我能力探索的方法。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3" name="Google Shape;677;p44">
            <a:extLst>
              <a:ext uri="{FF2B5EF4-FFF2-40B4-BE49-F238E27FC236}">
                <a16:creationId xmlns:a16="http://schemas.microsoft.com/office/drawing/2014/main" id="{F21F9367-A861-45AA-B83A-F2FA0D364E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685" t="4945" r="5873" b="7627"/>
          <a:stretch/>
        </p:blipFill>
        <p:spPr>
          <a:xfrm>
            <a:off x="5327298" y="1454160"/>
            <a:ext cx="3488634" cy="4721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Google Shape;678;p44">
            <a:extLst>
              <a:ext uri="{FF2B5EF4-FFF2-40B4-BE49-F238E27FC236}">
                <a16:creationId xmlns:a16="http://schemas.microsoft.com/office/drawing/2014/main" id="{99D70F8C-F8C5-414D-B62E-6C4ACC8D9BCD}"/>
              </a:ext>
            </a:extLst>
          </p:cNvPr>
          <p:cNvSpPr/>
          <p:nvPr/>
        </p:nvSpPr>
        <p:spPr>
          <a:xfrm>
            <a:off x="5823835" y="3638873"/>
            <a:ext cx="2700338" cy="1901825"/>
          </a:xfrm>
          <a:prstGeom prst="wedgeEllipseCallout">
            <a:avLst>
              <a:gd name="adj1" fmla="val -10074"/>
              <a:gd name="adj2" fmla="val 59444"/>
            </a:avLst>
          </a:prstGeom>
          <a:solidFill>
            <a:srgbClr val="CCECFF"/>
          </a:solidFill>
          <a:ln w="3810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從學生參與競賽的項目及表現，也可以瞭解他的專長及興趣。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5" name="Google Shape;664;p43">
            <a:extLst>
              <a:ext uri="{FF2B5EF4-FFF2-40B4-BE49-F238E27FC236}">
                <a16:creationId xmlns:a16="http://schemas.microsoft.com/office/drawing/2014/main" id="{903F4844-8BBF-4349-BC20-FD6589E657CD}"/>
              </a:ext>
            </a:extLst>
          </p:cNvPr>
          <p:cNvSpPr/>
          <p:nvPr/>
        </p:nvSpPr>
        <p:spPr>
          <a:xfrm>
            <a:off x="7910079" y="4568815"/>
            <a:ext cx="1320800" cy="16700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6" name="Google Shape;665;p43">
            <a:extLst>
              <a:ext uri="{FF2B5EF4-FFF2-40B4-BE49-F238E27FC236}">
                <a16:creationId xmlns:a16="http://schemas.microsoft.com/office/drawing/2014/main" id="{08CD20C4-08BB-46CE-94A4-2928D72CBE6C}"/>
              </a:ext>
            </a:extLst>
          </p:cNvPr>
          <p:cNvSpPr/>
          <p:nvPr/>
        </p:nvSpPr>
        <p:spPr>
          <a:xfrm>
            <a:off x="2539384" y="4973638"/>
            <a:ext cx="1289050" cy="155257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5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19;p47"/>
          <p:cNvPicPr preferRelativeResize="0"/>
          <p:nvPr/>
        </p:nvPicPr>
        <p:blipFill rotWithShape="1">
          <a:blip r:embed="rId2">
            <a:alphaModFix/>
          </a:blip>
          <a:srcRect l="6863" t="5195" r="4696" b="7930"/>
          <a:stretch/>
        </p:blipFill>
        <p:spPr>
          <a:xfrm>
            <a:off x="4397340" y="1540563"/>
            <a:ext cx="3488634" cy="4909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Google Shape;720;p47"/>
          <p:cNvPicPr preferRelativeResize="0"/>
          <p:nvPr/>
        </p:nvPicPr>
        <p:blipFill rotWithShape="1">
          <a:blip r:embed="rId3">
            <a:alphaModFix/>
          </a:blip>
          <a:srcRect l="4999" t="3981" r="4543" b="7855"/>
          <a:stretch/>
        </p:blipFill>
        <p:spPr>
          <a:xfrm>
            <a:off x="397565" y="1540563"/>
            <a:ext cx="3568148" cy="476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Google Shape;721;p47"/>
          <p:cNvSpPr/>
          <p:nvPr/>
        </p:nvSpPr>
        <p:spPr>
          <a:xfrm>
            <a:off x="6372225" y="2781300"/>
            <a:ext cx="2598738" cy="1847850"/>
          </a:xfrm>
          <a:prstGeom prst="wedgeEllipseCallout">
            <a:avLst>
              <a:gd name="adj1" fmla="val 23639"/>
              <a:gd name="adj2" fmla="val 64991"/>
            </a:avLst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更重要的是，可以瞭解自己對相關群科的興趣。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722;p47"/>
          <p:cNvSpPr/>
          <p:nvPr/>
        </p:nvSpPr>
        <p:spPr>
          <a:xfrm>
            <a:off x="1114943" y="3082201"/>
            <a:ext cx="3081338" cy="1924050"/>
          </a:xfrm>
          <a:prstGeom prst="wedgeEllipseCallout">
            <a:avLst>
              <a:gd name="adj1" fmla="val -43370"/>
              <a:gd name="adj2" fmla="val 65634"/>
            </a:avLst>
          </a:prstGeom>
          <a:solidFill>
            <a:srgbClr val="CCECFF"/>
          </a:solidFill>
          <a:ln w="3810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" tIns="18000" rIns="18000" bIns="1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　</a:t>
            </a: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透過生涯試探，可以認識不同類型高級中等學校及五專各群科學習內容。</a:t>
            </a:r>
            <a:endParaRPr sz="1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723;p47"/>
          <p:cNvSpPr/>
          <p:nvPr/>
        </p:nvSpPr>
        <p:spPr>
          <a:xfrm>
            <a:off x="175834" y="4923010"/>
            <a:ext cx="1063625" cy="19192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7" name="Google Shape;724;p47"/>
          <p:cNvSpPr/>
          <p:nvPr/>
        </p:nvSpPr>
        <p:spPr>
          <a:xfrm>
            <a:off x="7596188" y="4941888"/>
            <a:ext cx="1368425" cy="19256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8" name="Google Shape;727;p47"/>
          <p:cNvSpPr txBox="1"/>
          <p:nvPr/>
        </p:nvSpPr>
        <p:spPr>
          <a:xfrm>
            <a:off x="397565" y="961772"/>
            <a:ext cx="5363820" cy="523218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noAutofit/>
          </a:bodyPr>
          <a:lstStyle>
            <a:defPPr>
              <a:defRPr lang="zh-CN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dirty="0">
                <a:sym typeface="Arial"/>
              </a:rPr>
              <a:t>三、學習成果及特殊表現</a:t>
            </a:r>
            <a:r>
              <a:rPr lang="en-US" altLang="zh-TW" dirty="0"/>
              <a:t>—</a:t>
            </a:r>
            <a:r>
              <a:rPr lang="zh-TW" dirty="0">
                <a:sym typeface="Arial"/>
              </a:rPr>
              <a:t>生涯試探活動</a:t>
            </a:r>
            <a:endParaRPr dirty="0">
              <a:sym typeface="Arial"/>
            </a:endParaRPr>
          </a:p>
        </p:txBody>
      </p:sp>
      <p:sp>
        <p:nvSpPr>
          <p:cNvPr id="9" name="Google Shape;588;p37"/>
          <p:cNvSpPr/>
          <p:nvPr/>
        </p:nvSpPr>
        <p:spPr>
          <a:xfrm rot="10800000" flipH="1">
            <a:off x="175834" y="269854"/>
            <a:ext cx="5144888" cy="619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695" y="0"/>
                </a:lnTo>
                <a:lnTo>
                  <a:pt x="21600" y="10800"/>
                </a:lnTo>
                <a:lnTo>
                  <a:pt x="206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3ED9E"/>
          </a:solidFill>
          <a:ln w="25400" cap="flat" cmpd="sng">
            <a:solidFill>
              <a:srgbClr val="366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0" name="Google Shape;591;p37"/>
          <p:cNvSpPr txBox="1"/>
          <p:nvPr/>
        </p:nvSpPr>
        <p:spPr>
          <a:xfrm>
            <a:off x="207467" y="359507"/>
            <a:ext cx="5173413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002060"/>
              </a:buClr>
              <a:buSzPts val="2400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國中學生生涯發展紀錄手冊</a:t>
            </a:r>
          </a:p>
        </p:txBody>
      </p:sp>
    </p:spTree>
    <p:extLst>
      <p:ext uri="{BB962C8B-B14F-4D97-AF65-F5344CB8AC3E}">
        <p14:creationId xmlns:p14="http://schemas.microsoft.com/office/powerpoint/2010/main" val="40958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1204</Words>
  <Application>Microsoft Office PowerPoint</Application>
  <PresentationFormat>如螢幕大小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6" baseType="lpstr">
      <vt:lpstr>等线</vt:lpstr>
      <vt:lpstr>等线 Light</vt:lpstr>
      <vt:lpstr>Microsoft YaHei</vt:lpstr>
      <vt:lpstr>宋体</vt:lpstr>
      <vt:lpstr>华文琥珀</vt:lpstr>
      <vt:lpstr>華康POP1體 Std W5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Verdana</vt:lpstr>
      <vt:lpstr>Wingdings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父爱如山</dc:title>
  <dc:creator>第一PPT</dc:creator>
  <cp:keywords>www.1ppt.com</cp:keywords>
  <cp:lastModifiedBy>邱世平</cp:lastModifiedBy>
  <cp:revision>212</cp:revision>
  <cp:lastPrinted>2019-07-19T05:36:32Z</cp:lastPrinted>
  <dcterms:created xsi:type="dcterms:W3CDTF">2015-05-05T08:02:14Z</dcterms:created>
  <dcterms:modified xsi:type="dcterms:W3CDTF">2019-08-19T09:07:33Z</dcterms:modified>
</cp:coreProperties>
</file>