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72" r:id="rId2"/>
    <p:sldId id="342" r:id="rId3"/>
    <p:sldId id="353" r:id="rId4"/>
    <p:sldId id="360" r:id="rId5"/>
    <p:sldId id="367" r:id="rId6"/>
    <p:sldId id="349" r:id="rId7"/>
    <p:sldId id="368" r:id="rId8"/>
    <p:sldId id="365" r:id="rId9"/>
    <p:sldId id="366" r:id="rId10"/>
    <p:sldId id="361" r:id="rId11"/>
    <p:sldId id="362" r:id="rId12"/>
    <p:sldId id="364" r:id="rId13"/>
    <p:sldId id="363" r:id="rId14"/>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6715"/>
    <a:srgbClr val="ECEFF4"/>
    <a:srgbClr val="D6EDBD"/>
    <a:srgbClr val="CCE9AD"/>
    <a:srgbClr val="ABDBC4"/>
    <a:srgbClr val="EBFAFF"/>
    <a:srgbClr val="E6AF00"/>
    <a:srgbClr val="F0F5F6"/>
    <a:srgbClr val="3F5F67"/>
    <a:srgbClr val="A3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143" autoAdjust="0"/>
  </p:normalViewPr>
  <p:slideViewPr>
    <p:cSldViewPr snapToGrid="0">
      <p:cViewPr varScale="1">
        <p:scale>
          <a:sx n="95" d="100"/>
          <a:sy n="95" d="100"/>
        </p:scale>
        <p:origin x="2046"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7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8C914E8-2117-49D1-8470-A9410A7859D0}" type="datetimeFigureOut">
              <a:rPr lang="zh-TW" altLang="en-US" smtClean="0"/>
              <a:t>2019/8/28</a:t>
            </a:fld>
            <a:endParaRPr lang="zh-TW" altLang="en-US"/>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7211BF4-4929-4806-B42F-DC680FA542C8}" type="slidenum">
              <a:rPr lang="zh-TW" altLang="en-US" smtClean="0"/>
              <a:t>‹#›</a:t>
            </a:fld>
            <a:endParaRPr lang="zh-TW" altLang="en-US"/>
          </a:p>
        </p:txBody>
      </p:sp>
    </p:spTree>
    <p:extLst>
      <p:ext uri="{BB962C8B-B14F-4D97-AF65-F5344CB8AC3E}">
        <p14:creationId xmlns:p14="http://schemas.microsoft.com/office/powerpoint/2010/main" val="2833605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4C45AD6-59B0-46BB-9BEB-DB0D1E1BF0D8}" type="datetimeFigureOut">
              <a:rPr lang="zh-TW" altLang="en-US" smtClean="0"/>
              <a:t>2019/8/28</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C79598A-9D12-406C-AEF3-9C82B1C8FA92}" type="slidenum">
              <a:rPr lang="zh-TW" altLang="en-US" smtClean="0"/>
              <a:t>‹#›</a:t>
            </a:fld>
            <a:endParaRPr lang="zh-TW" altLang="en-US"/>
          </a:p>
        </p:txBody>
      </p:sp>
    </p:spTree>
    <p:extLst>
      <p:ext uri="{BB962C8B-B14F-4D97-AF65-F5344CB8AC3E}">
        <p14:creationId xmlns:p14="http://schemas.microsoft.com/office/powerpoint/2010/main" val="38423892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C79598A-9D12-406C-AEF3-9C82B1C8FA92}" type="slidenum">
              <a:rPr lang="zh-TW" altLang="en-US" smtClean="0"/>
              <a:t>1</a:t>
            </a:fld>
            <a:endParaRPr lang="zh-TW" altLang="en-US"/>
          </a:p>
        </p:txBody>
      </p:sp>
    </p:spTree>
    <p:extLst>
      <p:ext uri="{BB962C8B-B14F-4D97-AF65-F5344CB8AC3E}">
        <p14:creationId xmlns:p14="http://schemas.microsoft.com/office/powerpoint/2010/main" val="3003340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latin typeface="微軟正黑體" panose="020B0604030504040204" pitchFamily="34" charset="-120"/>
                <a:ea typeface="微軟正黑體" panose="020B0604030504040204" pitchFamily="34" charset="-120"/>
              </a:rPr>
              <a:t>為達到充分的系統檢驗與壓力測試效果，</a:t>
            </a:r>
            <a:r>
              <a:rPr lang="en-US" altLang="zh-TW" dirty="0" smtClean="0">
                <a:latin typeface="微軟正黑體" panose="020B0604030504040204" pitchFamily="34" charset="-120"/>
                <a:ea typeface="微軟正黑體" panose="020B0604030504040204" pitchFamily="34" charset="-120"/>
              </a:rPr>
              <a:t>109</a:t>
            </a:r>
            <a:r>
              <a:rPr lang="zh-TW" altLang="zh-TW" dirty="0" smtClean="0">
                <a:latin typeface="微軟正黑體" panose="020B0604030504040204" pitchFamily="34" charset="-120"/>
                <a:ea typeface="微軟正黑體" panose="020B0604030504040204" pitchFamily="34" charset="-120"/>
              </a:rPr>
              <a:t>年與</a:t>
            </a:r>
            <a:r>
              <a:rPr lang="en-US" altLang="zh-TW" dirty="0" smtClean="0">
                <a:latin typeface="微軟正黑體" panose="020B0604030504040204" pitchFamily="34" charset="-120"/>
                <a:ea typeface="微軟正黑體" panose="020B0604030504040204" pitchFamily="34" charset="-120"/>
              </a:rPr>
              <a:t>110</a:t>
            </a:r>
            <a:r>
              <a:rPr lang="zh-TW" altLang="zh-TW" dirty="0" smtClean="0">
                <a:latin typeface="微軟正黑體" panose="020B0604030504040204" pitchFamily="34" charset="-120"/>
                <a:ea typeface="微軟正黑體" panose="020B0604030504040204" pitchFamily="34" charset="-120"/>
              </a:rPr>
              <a:t>年分別辦理</a:t>
            </a:r>
            <a:r>
              <a:rPr lang="zh-TW" altLang="en-US" dirty="0" smtClean="0">
                <a:latin typeface="微軟正黑體" panose="020B0604030504040204" pitchFamily="34" charset="-120"/>
                <a:ea typeface="微軟正黑體" panose="020B0604030504040204" pitchFamily="34" charset="-120"/>
              </a:rPr>
              <a:t>裡次</a:t>
            </a:r>
            <a:r>
              <a:rPr lang="zh-TW" altLang="zh-TW" dirty="0" smtClean="0">
                <a:latin typeface="微軟正黑體" panose="020B0604030504040204" pitchFamily="34" charset="-120"/>
                <a:ea typeface="微軟正黑體" panose="020B0604030504040204" pitchFamily="34" charset="-120"/>
              </a:rPr>
              <a:t>試辦考試，</a:t>
            </a:r>
            <a:r>
              <a:rPr lang="zh-TW" altLang="en-US" dirty="0" smtClean="0">
                <a:latin typeface="微軟正黑體" panose="020B0604030504040204" pitchFamily="34" charset="-120"/>
                <a:ea typeface="微軟正黑體" panose="020B0604030504040204" pitchFamily="34" charset="-120"/>
              </a:rPr>
              <a:t>也</a:t>
            </a:r>
            <a:r>
              <a:rPr lang="zh-TW" altLang="zh-TW" dirty="0" smtClean="0">
                <a:latin typeface="微軟正黑體" panose="020B0604030504040204" pitchFamily="34" charset="-120"/>
                <a:ea typeface="微軟正黑體" panose="020B0604030504040204" pitchFamily="34" charset="-120"/>
              </a:rPr>
              <a:t>提供學生模擬的機會，</a:t>
            </a:r>
            <a:r>
              <a:rPr lang="zh-TW" altLang="en-US" dirty="0" smtClean="0">
                <a:latin typeface="微軟正黑體" panose="020B0604030504040204" pitchFamily="34" charset="-120"/>
                <a:ea typeface="微軟正黑體" panose="020B0604030504040204" pitchFamily="34" charset="-120"/>
              </a:rPr>
              <a:t>並</a:t>
            </a:r>
            <a:r>
              <a:rPr lang="zh-TW" altLang="zh-TW" dirty="0" smtClean="0">
                <a:latin typeface="微軟正黑體" panose="020B0604030504040204" pitchFamily="34" charset="-120"/>
                <a:ea typeface="微軟正黑體" panose="020B0604030504040204" pitchFamily="34" charset="-120"/>
              </a:rPr>
              <a:t>協助高中端與考區瞭解素養命題之可能樣態</a:t>
            </a:r>
            <a:r>
              <a:rPr lang="zh-TW" altLang="en-US" dirty="0" smtClean="0">
                <a:latin typeface="微軟正黑體" panose="020B0604030504040204" pitchFamily="34" charset="-120"/>
                <a:ea typeface="微軟正黑體" panose="020B0604030504040204" pitchFamily="34" charset="-120"/>
              </a:rPr>
              <a:t>。</a:t>
            </a:r>
            <a:r>
              <a:rPr lang="en-US" altLang="zh-TW" dirty="0" smtClean="0">
                <a:solidFill>
                  <a:srgbClr val="C00000"/>
                </a:solidFill>
                <a:latin typeface="微軟正黑體" panose="020B0604030504040204" pitchFamily="34" charset="-120"/>
                <a:ea typeface="微軟正黑體" panose="020B0604030504040204" pitchFamily="34" charset="-120"/>
              </a:rPr>
              <a:t>109</a:t>
            </a:r>
            <a:r>
              <a:rPr lang="zh-TW" altLang="zh-TW" dirty="0" smtClean="0">
                <a:solidFill>
                  <a:srgbClr val="C00000"/>
                </a:solidFill>
                <a:latin typeface="微軟正黑體" panose="020B0604030504040204" pitchFamily="34" charset="-120"/>
                <a:ea typeface="微軟正黑體" panose="020B0604030504040204" pitchFamily="34" charset="-120"/>
              </a:rPr>
              <a:t>年第一次</a:t>
            </a:r>
            <a:r>
              <a:rPr lang="zh-TW" altLang="en-US" dirty="0" smtClean="0">
                <a:solidFill>
                  <a:srgbClr val="C00000"/>
                </a:solidFill>
                <a:latin typeface="微軟正黑體" panose="020B0604030504040204" pitchFamily="34" charset="-120"/>
                <a:ea typeface="微軟正黑體" panose="020B0604030504040204" pitchFamily="34" charset="-120"/>
              </a:rPr>
              <a:t>試辦</a:t>
            </a:r>
            <a:r>
              <a:rPr lang="zh-TW" altLang="zh-TW" dirty="0" smtClean="0">
                <a:solidFill>
                  <a:srgbClr val="C00000"/>
                </a:solidFill>
                <a:latin typeface="微軟正黑體" panose="020B0604030504040204" pitchFamily="34" charset="-120"/>
                <a:ea typeface="微軟正黑體" panose="020B0604030504040204" pitchFamily="34" charset="-120"/>
              </a:rPr>
              <a:t>預計以高中每校</a:t>
            </a:r>
            <a:r>
              <a:rPr lang="en-US" altLang="zh-TW" dirty="0" smtClean="0">
                <a:solidFill>
                  <a:srgbClr val="C00000"/>
                </a:solidFill>
                <a:latin typeface="微軟正黑體" panose="020B0604030504040204" pitchFamily="34" charset="-120"/>
                <a:ea typeface="微軟正黑體" panose="020B0604030504040204" pitchFamily="34" charset="-120"/>
              </a:rPr>
              <a:t>1~2</a:t>
            </a:r>
            <a:r>
              <a:rPr lang="zh-TW" altLang="zh-TW" dirty="0" smtClean="0">
                <a:solidFill>
                  <a:srgbClr val="C00000"/>
                </a:solidFill>
                <a:latin typeface="微軟正黑體" panose="020B0604030504040204" pitchFamily="34" charset="-120"/>
                <a:ea typeface="微軟正黑體" panose="020B0604030504040204" pitchFamily="34" charset="-120"/>
              </a:rPr>
              <a:t>班參與為原則，</a:t>
            </a:r>
            <a:r>
              <a:rPr lang="en-US" altLang="zh-TW" dirty="0" smtClean="0">
                <a:solidFill>
                  <a:srgbClr val="C00000"/>
                </a:solidFill>
                <a:latin typeface="微軟正黑體" panose="020B0604030504040204" pitchFamily="34" charset="-120"/>
                <a:ea typeface="微軟正黑體" panose="020B0604030504040204" pitchFamily="34" charset="-120"/>
              </a:rPr>
              <a:t>110</a:t>
            </a:r>
            <a:r>
              <a:rPr lang="zh-TW" altLang="en-US" dirty="0" smtClean="0">
                <a:solidFill>
                  <a:srgbClr val="C00000"/>
                </a:solidFill>
                <a:latin typeface="微軟正黑體" panose="020B0604030504040204" pitchFamily="34" charset="-120"/>
                <a:ea typeface="微軟正黑體" panose="020B0604030504040204" pitchFamily="34" charset="-120"/>
              </a:rPr>
              <a:t>年</a:t>
            </a:r>
            <a:r>
              <a:rPr lang="zh-TW" altLang="zh-TW" dirty="0" smtClean="0">
                <a:solidFill>
                  <a:srgbClr val="C00000"/>
                </a:solidFill>
                <a:latin typeface="微軟正黑體" panose="020B0604030504040204" pitchFamily="34" charset="-120"/>
                <a:ea typeface="微軟正黑體" panose="020B0604030504040204" pitchFamily="34" charset="-120"/>
              </a:rPr>
              <a:t>試辦考試</a:t>
            </a:r>
            <a:r>
              <a:rPr lang="zh-TW" altLang="en-US" dirty="0" smtClean="0">
                <a:solidFill>
                  <a:srgbClr val="C00000"/>
                </a:solidFill>
                <a:latin typeface="微軟正黑體" panose="020B0604030504040204" pitchFamily="34" charset="-120"/>
                <a:ea typeface="微軟正黑體" panose="020B0604030504040204" pitchFamily="34" charset="-120"/>
              </a:rPr>
              <a:t>以預估</a:t>
            </a:r>
            <a:r>
              <a:rPr lang="en-US" altLang="zh-TW" dirty="0" smtClean="0">
                <a:solidFill>
                  <a:srgbClr val="C00000"/>
                </a:solidFill>
                <a:latin typeface="微軟正黑體" panose="020B0604030504040204" pitchFamily="34" charset="-120"/>
                <a:ea typeface="微軟正黑體" panose="020B0604030504040204" pitchFamily="34" charset="-120"/>
              </a:rPr>
              <a:t>111</a:t>
            </a:r>
            <a:r>
              <a:rPr lang="zh-TW" altLang="zh-TW" dirty="0" smtClean="0">
                <a:solidFill>
                  <a:srgbClr val="C00000"/>
                </a:solidFill>
                <a:latin typeface="微軟正黑體" panose="020B0604030504040204" pitchFamily="34" charset="-120"/>
                <a:ea typeface="微軟正黑體" panose="020B0604030504040204" pitchFamily="34" charset="-120"/>
              </a:rPr>
              <a:t>大考三分之一人數</a:t>
            </a:r>
            <a:r>
              <a:rPr lang="zh-TW" altLang="en-US" dirty="0" smtClean="0">
                <a:solidFill>
                  <a:srgbClr val="C00000"/>
                </a:solidFill>
                <a:latin typeface="微軟正黑體" panose="020B0604030504040204" pitchFamily="34" charset="-120"/>
                <a:ea typeface="微軟正黑體" panose="020B0604030504040204" pitchFamily="34" charset="-120"/>
              </a:rPr>
              <a:t>為原則</a:t>
            </a:r>
            <a:r>
              <a:rPr lang="zh-TW" altLang="zh-TW" dirty="0" smtClean="0">
                <a:solidFill>
                  <a:srgbClr val="C00000"/>
                </a:solidFill>
                <a:latin typeface="微軟正黑體" panose="020B0604030504040204" pitchFamily="34" charset="-120"/>
                <a:ea typeface="微軟正黑體" panose="020B0604030504040204" pitchFamily="34" charset="-120"/>
              </a:rPr>
              <a:t>。</a:t>
            </a:r>
            <a:endParaRPr lang="en-US" altLang="zh-TW" dirty="0" smtClean="0">
              <a:solidFill>
                <a:srgbClr val="C00000"/>
              </a:solidFill>
              <a:latin typeface="微軟正黑體" panose="020B0604030504040204" pitchFamily="34" charset="-120"/>
              <a:ea typeface="微軟正黑體" panose="020B0604030504040204" pitchFamily="34" charset="-120"/>
            </a:endParaRPr>
          </a:p>
          <a:p>
            <a:pPr>
              <a:spcAft>
                <a:spcPts val="0"/>
              </a:spcAft>
            </a:pPr>
            <a:endParaRPr lang="en-US" altLang="zh-TW" kern="100" dirty="0" smtClean="0">
              <a:latin typeface="Calibri" panose="020F0502020204030204" pitchFamily="34" charset="0"/>
              <a:ea typeface="+mn-ea"/>
              <a:cs typeface="Arial" panose="020B0604020202020204" pitchFamily="34" charset="0"/>
            </a:endParaRPr>
          </a:p>
          <a:p>
            <a:pPr>
              <a:spcAft>
                <a:spcPts val="0"/>
              </a:spcAft>
            </a:pPr>
            <a:r>
              <a:rPr lang="zh-TW" altLang="zh-TW" kern="100" dirty="0" smtClean="0">
                <a:latin typeface="Calibri" panose="020F0502020204030204" pitchFamily="34" charset="0"/>
                <a:ea typeface="+mn-ea"/>
                <a:cs typeface="Arial" panose="020B0604020202020204" pitchFamily="34" charset="0"/>
              </a:rPr>
              <a:t>＊關於全國性大規模測試（有別於一般所稱的「模擬考」）：目前研擬共兩次（規劃中）：</a:t>
            </a:r>
            <a:endParaRPr lang="zh-TW" altLang="zh-TW" kern="100" dirty="0" smtClean="0">
              <a:latin typeface="Calibri" panose="020F0502020204030204" pitchFamily="34" charset="0"/>
              <a:ea typeface="+mn-ea"/>
              <a:cs typeface="Times New Roman" panose="02020603050405020304" pitchFamily="18" charset="0"/>
            </a:endParaRPr>
          </a:p>
          <a:p>
            <a:pPr>
              <a:spcAft>
                <a:spcPts val="0"/>
              </a:spcAft>
            </a:pPr>
            <a:r>
              <a:rPr lang="en-US" altLang="zh-TW" kern="100" dirty="0" smtClean="0">
                <a:latin typeface="新細明體" panose="02020500000000000000" pitchFamily="18" charset="-120"/>
                <a:ea typeface="+mn-ea"/>
                <a:cs typeface="Arial" panose="020B0604020202020204" pitchFamily="34" charset="0"/>
              </a:rPr>
              <a:t> </a:t>
            </a:r>
            <a:endParaRPr lang="zh-TW" altLang="zh-TW" kern="100" dirty="0" smtClean="0">
              <a:latin typeface="Calibri" panose="020F0502020204030204" pitchFamily="34" charset="0"/>
              <a:ea typeface="+mn-ea"/>
              <a:cs typeface="Times New Roman" panose="02020603050405020304" pitchFamily="18" charset="0"/>
            </a:endParaRPr>
          </a:p>
          <a:p>
            <a:pPr marL="0" lvl="0" indent="0">
              <a:spcAft>
                <a:spcPts val="0"/>
              </a:spcAft>
              <a:buFont typeface="+mj-ea"/>
              <a:buNone/>
            </a:pPr>
            <a:r>
              <a:rPr lang="zh-TW" altLang="zh-TW" kern="100" dirty="0" smtClean="0">
                <a:latin typeface="Calibri" panose="020F0502020204030204" pitchFamily="34" charset="0"/>
                <a:ea typeface="+mn-ea"/>
                <a:cs typeface="Arial" panose="020B0604020202020204" pitchFamily="34" charset="0"/>
              </a:rPr>
              <a:t>第一次：</a:t>
            </a:r>
            <a:r>
              <a:rPr lang="en-US" altLang="zh-TW" kern="100" dirty="0" smtClean="0">
                <a:latin typeface="Calibri" panose="020F0502020204030204" pitchFamily="34" charset="0"/>
                <a:ea typeface="+mn-ea"/>
                <a:cs typeface="Arial" panose="020B0604020202020204" pitchFamily="34" charset="0"/>
              </a:rPr>
              <a:t>109</a:t>
            </a:r>
            <a:r>
              <a:rPr lang="zh-TW" altLang="zh-TW" kern="100" dirty="0" smtClean="0">
                <a:latin typeface="Calibri" panose="020F0502020204030204" pitchFamily="34" charset="0"/>
                <a:ea typeface="+mn-ea"/>
                <a:cs typeface="Arial" panose="020B0604020202020204" pitchFamily="34" charset="0"/>
              </a:rPr>
              <a:t>年</a:t>
            </a:r>
            <a:endParaRPr lang="zh-TW" altLang="zh-TW" kern="100" dirty="0" smtClean="0">
              <a:latin typeface="Calibri" panose="020F0502020204030204" pitchFamily="34" charset="0"/>
              <a:ea typeface="+mn-ea"/>
              <a:cs typeface="Times New Roman" panose="02020603050405020304" pitchFamily="18" charset="0"/>
            </a:endParaRPr>
          </a:p>
          <a:p>
            <a:pPr>
              <a:spcAft>
                <a:spcPts val="0"/>
              </a:spcAft>
            </a:pPr>
            <a:r>
              <a:rPr lang="zh-TW" altLang="zh-TW" kern="100" dirty="0" smtClean="0">
                <a:latin typeface="Calibri" panose="020F0502020204030204" pitchFamily="34" charset="0"/>
                <a:ea typeface="+mn-ea"/>
                <a:cs typeface="Arial" panose="020B0604020202020204" pitchFamily="34" charset="0"/>
              </a:rPr>
              <a:t>時間：預定於</a:t>
            </a:r>
            <a:r>
              <a:rPr lang="en-US" altLang="zh-TW" kern="100" dirty="0" smtClean="0">
                <a:latin typeface="Calibri" panose="020F0502020204030204" pitchFamily="34" charset="0"/>
                <a:ea typeface="+mn-ea"/>
                <a:cs typeface="Arial" panose="020B0604020202020204" pitchFamily="34" charset="0"/>
              </a:rPr>
              <a:t>109</a:t>
            </a:r>
            <a:r>
              <a:rPr lang="zh-TW" altLang="zh-TW" kern="100" dirty="0" smtClean="0">
                <a:latin typeface="Calibri" panose="020F0502020204030204" pitchFamily="34" charset="0"/>
                <a:ea typeface="+mn-ea"/>
                <a:cs typeface="Arial" panose="020B0604020202020204" pitchFamily="34" charset="0"/>
              </a:rPr>
              <a:t>年</a:t>
            </a:r>
            <a:r>
              <a:rPr lang="en-US" altLang="zh-TW" kern="100" dirty="0" smtClean="0">
                <a:latin typeface="Calibri" panose="020F0502020204030204" pitchFamily="34" charset="0"/>
                <a:ea typeface="+mn-ea"/>
                <a:cs typeface="Arial" panose="020B0604020202020204" pitchFamily="34" charset="0"/>
              </a:rPr>
              <a:t>4</a:t>
            </a:r>
            <a:r>
              <a:rPr lang="zh-TW" altLang="zh-TW" kern="100" dirty="0" smtClean="0">
                <a:latin typeface="Calibri" panose="020F0502020204030204" pitchFamily="34" charset="0"/>
                <a:ea typeface="+mn-ea"/>
                <a:cs typeface="Arial" panose="020B0604020202020204" pitchFamily="34" charset="0"/>
              </a:rPr>
              <a:t>月時舉行，一天。</a:t>
            </a:r>
            <a:endParaRPr lang="zh-TW" altLang="zh-TW" kern="100" dirty="0" smtClean="0">
              <a:latin typeface="Calibri" panose="020F0502020204030204" pitchFamily="34" charset="0"/>
              <a:ea typeface="+mn-ea"/>
              <a:cs typeface="Times New Roman" panose="02020603050405020304" pitchFamily="18" charset="0"/>
            </a:endParaRPr>
          </a:p>
          <a:p>
            <a:pPr>
              <a:spcAft>
                <a:spcPts val="0"/>
              </a:spcAft>
            </a:pPr>
            <a:r>
              <a:rPr lang="zh-TW" altLang="zh-TW" kern="100" dirty="0" smtClean="0">
                <a:latin typeface="Calibri" panose="020F0502020204030204" pitchFamily="34" charset="0"/>
                <a:ea typeface="+mn-ea"/>
                <a:cs typeface="Arial" panose="020B0604020202020204" pitchFamily="34" charset="0"/>
              </a:rPr>
              <a:t>對象：高一下學生（適用於</a:t>
            </a:r>
            <a:r>
              <a:rPr lang="en-US" altLang="zh-TW" kern="100" dirty="0" smtClean="0">
                <a:latin typeface="Calibri" panose="020F0502020204030204" pitchFamily="34" charset="0"/>
                <a:ea typeface="+mn-ea"/>
                <a:cs typeface="Arial" panose="020B0604020202020204" pitchFamily="34" charset="0"/>
              </a:rPr>
              <a:t>108</a:t>
            </a:r>
            <a:r>
              <a:rPr lang="zh-TW" altLang="zh-TW" kern="100" dirty="0" smtClean="0">
                <a:latin typeface="Calibri" panose="020F0502020204030204" pitchFamily="34" charset="0"/>
                <a:ea typeface="+mn-ea"/>
                <a:cs typeface="Arial" panose="020B0604020202020204" pitchFamily="34" charset="0"/>
              </a:rPr>
              <a:t>課綱的第一屆高中生）。</a:t>
            </a:r>
            <a:endParaRPr lang="zh-TW" altLang="zh-TW" kern="100" dirty="0" smtClean="0">
              <a:latin typeface="Calibri" panose="020F0502020204030204" pitchFamily="34" charset="0"/>
              <a:ea typeface="+mn-ea"/>
              <a:cs typeface="Times New Roman" panose="02020603050405020304" pitchFamily="18" charset="0"/>
            </a:endParaRPr>
          </a:p>
          <a:p>
            <a:pPr>
              <a:spcAft>
                <a:spcPts val="0"/>
              </a:spcAft>
            </a:pPr>
            <a:r>
              <a:rPr lang="zh-TW" altLang="zh-TW" kern="100" dirty="0" smtClean="0">
                <a:latin typeface="Calibri" panose="020F0502020204030204" pitchFamily="34" charset="0"/>
                <a:ea typeface="+mn-ea"/>
                <a:cs typeface="Arial" panose="020B0604020202020204" pitchFamily="34" charset="0"/>
              </a:rPr>
              <a:t>科目：學科能力測驗社會、自然兩考科。</a:t>
            </a:r>
            <a:endParaRPr lang="zh-TW" altLang="zh-TW" kern="100" dirty="0" smtClean="0">
              <a:latin typeface="Calibri" panose="020F0502020204030204" pitchFamily="34" charset="0"/>
              <a:ea typeface="+mn-ea"/>
              <a:cs typeface="Times New Roman" panose="02020603050405020304" pitchFamily="18" charset="0"/>
            </a:endParaRPr>
          </a:p>
          <a:p>
            <a:pPr marL="471170" indent="-471170" algn="just">
              <a:spcAft>
                <a:spcPts val="0"/>
              </a:spcAft>
            </a:pPr>
            <a:r>
              <a:rPr lang="zh-TW" altLang="zh-TW" kern="100" dirty="0" smtClean="0">
                <a:latin typeface="Calibri" panose="020F0502020204030204" pitchFamily="34" charset="0"/>
                <a:ea typeface="+mn-ea"/>
                <a:cs typeface="Arial" panose="020B0604020202020204" pitchFamily="34" charset="0"/>
              </a:rPr>
              <a:t>方式：在高中各校舉辦。（預計包括</a:t>
            </a:r>
            <a:r>
              <a:rPr lang="en-US" altLang="zh-TW" kern="100" dirty="0" smtClean="0">
                <a:latin typeface="新細明體" panose="02020500000000000000" pitchFamily="18" charset="-120"/>
                <a:ea typeface="+mn-ea"/>
                <a:cs typeface="Times New Roman" panose="02020603050405020304" pitchFamily="18" charset="0"/>
              </a:rPr>
              <a:t>391</a:t>
            </a:r>
            <a:r>
              <a:rPr lang="zh-TW" altLang="zh-TW" kern="100" dirty="0" smtClean="0">
                <a:latin typeface="Calibri" panose="020F0502020204030204" pitchFamily="34" charset="0"/>
                <a:ea typeface="+mn-ea"/>
                <a:cs typeface="Times New Roman" panose="02020603050405020304" pitchFamily="18" charset="0"/>
              </a:rPr>
              <a:t>學校，含高中</a:t>
            </a:r>
            <a:r>
              <a:rPr lang="en-US" altLang="zh-TW" kern="100" dirty="0" smtClean="0">
                <a:latin typeface="Calibri" panose="020F0502020204030204" pitchFamily="34" charset="0"/>
                <a:ea typeface="+mn-ea"/>
                <a:cs typeface="Times New Roman" panose="02020603050405020304" pitchFamily="18" charset="0"/>
              </a:rPr>
              <a:t>361</a:t>
            </a:r>
            <a:r>
              <a:rPr lang="zh-TW" altLang="zh-TW" kern="100" dirty="0" smtClean="0">
                <a:latin typeface="Calibri" panose="020F0502020204030204" pitchFamily="34" charset="0"/>
                <a:ea typeface="+mn-ea"/>
                <a:cs typeface="Times New Roman" panose="02020603050405020304" pitchFamily="18" charset="0"/>
              </a:rPr>
              <a:t>、特殊教育學校</a:t>
            </a:r>
            <a:r>
              <a:rPr lang="en-US" altLang="zh-TW" kern="100" dirty="0" smtClean="0">
                <a:latin typeface="Calibri" panose="020F0502020204030204" pitchFamily="34" charset="0"/>
                <a:ea typeface="+mn-ea"/>
                <a:cs typeface="Times New Roman" panose="02020603050405020304" pitchFamily="18" charset="0"/>
              </a:rPr>
              <a:t>27</a:t>
            </a:r>
            <a:r>
              <a:rPr lang="zh-TW" altLang="zh-TW" kern="100" dirty="0" smtClean="0">
                <a:latin typeface="Calibri" panose="020F0502020204030204" pitchFamily="34" charset="0"/>
                <a:ea typeface="+mn-ea"/>
                <a:cs typeface="Times New Roman" panose="02020603050405020304" pitchFamily="18" charset="0"/>
              </a:rPr>
              <a:t>及進修學校</a:t>
            </a:r>
            <a:r>
              <a:rPr lang="en-US" altLang="zh-TW" kern="100" dirty="0" smtClean="0">
                <a:latin typeface="Calibri" panose="020F0502020204030204" pitchFamily="34" charset="0"/>
                <a:ea typeface="+mn-ea"/>
                <a:cs typeface="Times New Roman" panose="02020603050405020304" pitchFamily="18" charset="0"/>
              </a:rPr>
              <a:t>3)</a:t>
            </a:r>
            <a:endParaRPr lang="zh-TW" altLang="zh-TW" kern="100" dirty="0" smtClean="0">
              <a:latin typeface="Calibri" panose="020F0502020204030204" pitchFamily="34" charset="0"/>
              <a:ea typeface="+mn-ea"/>
              <a:cs typeface="Times New Roman" panose="02020603050405020304" pitchFamily="18" charset="0"/>
            </a:endParaRPr>
          </a:p>
          <a:p>
            <a:pPr>
              <a:spcAft>
                <a:spcPts val="0"/>
              </a:spcAft>
            </a:pPr>
            <a:r>
              <a:rPr lang="zh-TW" altLang="zh-TW" kern="100" dirty="0" smtClean="0">
                <a:latin typeface="Calibri" panose="020F0502020204030204" pitchFamily="34" charset="0"/>
                <a:ea typeface="+mn-ea"/>
                <a:cs typeface="Arial" panose="020B0604020202020204" pitchFamily="34" charset="0"/>
              </a:rPr>
              <a:t>規模：每科約</a:t>
            </a:r>
            <a:r>
              <a:rPr lang="en-US" altLang="zh-TW" kern="100" dirty="0" smtClean="0">
                <a:latin typeface="Calibri" panose="020F0502020204030204" pitchFamily="34" charset="0"/>
                <a:ea typeface="+mn-ea"/>
                <a:cs typeface="Arial" panose="020B0604020202020204" pitchFamily="34" charset="0"/>
              </a:rPr>
              <a:t>25000</a:t>
            </a:r>
            <a:r>
              <a:rPr lang="zh-TW" altLang="zh-TW" kern="100" dirty="0" smtClean="0">
                <a:latin typeface="Calibri" panose="020F0502020204030204" pitchFamily="34" charset="0"/>
                <a:ea typeface="+mn-ea"/>
                <a:cs typeface="Arial" panose="020B0604020202020204" pitchFamily="34" charset="0"/>
              </a:rPr>
              <a:t>人。</a:t>
            </a:r>
            <a:endParaRPr lang="zh-TW" altLang="zh-TW" kern="100" dirty="0" smtClean="0">
              <a:latin typeface="Calibri" panose="020F0502020204030204" pitchFamily="34" charset="0"/>
              <a:ea typeface="+mn-ea"/>
              <a:cs typeface="Times New Roman" panose="02020603050405020304" pitchFamily="18" charset="0"/>
            </a:endParaRPr>
          </a:p>
          <a:p>
            <a:r>
              <a:rPr lang="zh-TW" altLang="zh-TW" dirty="0" smtClean="0">
                <a:ea typeface="+mn-ea"/>
                <a:cs typeface="Arial" panose="020B0604020202020204" pitchFamily="34" charset="0"/>
              </a:rPr>
              <a:t>主要目的：除了讓學生適應這兩科的素養導向命題，特別是「非選擇題」的考卷與答題方式之外，也測試大考中心的各項軟硬體配合程度，包括建立這兩考科的評量的標準機制與閱卷配套。</a:t>
            </a:r>
            <a:endParaRPr lang="en-US" altLang="zh-TW" dirty="0" smtClean="0">
              <a:ea typeface="+mn-ea"/>
              <a:cs typeface="Arial" panose="020B0604020202020204" pitchFamily="34" charset="0"/>
            </a:endParaRPr>
          </a:p>
          <a:p>
            <a:endParaRPr lang="en-US" altLang="zh-TW" dirty="0" smtClean="0">
              <a:ea typeface="+mn-ea"/>
              <a:cs typeface="Arial" panose="020B0604020202020204" pitchFamily="34" charset="0"/>
            </a:endParaRPr>
          </a:p>
          <a:p>
            <a:pPr marL="0" lvl="0" indent="0">
              <a:spcAft>
                <a:spcPts val="0"/>
              </a:spcAft>
              <a:buFont typeface="+mj-ea"/>
              <a:buNone/>
            </a:pPr>
            <a:r>
              <a:rPr lang="zh-TW" altLang="zh-TW" kern="100" dirty="0" smtClean="0">
                <a:latin typeface="Calibri" panose="020F0502020204030204" pitchFamily="34" charset="0"/>
                <a:ea typeface="+mn-ea"/>
                <a:cs typeface="Arial" panose="020B0604020202020204" pitchFamily="34" charset="0"/>
              </a:rPr>
              <a:t>第二次：</a:t>
            </a:r>
            <a:r>
              <a:rPr lang="en-US" altLang="zh-TW" kern="100" dirty="0" smtClean="0">
                <a:latin typeface="Calibri" panose="020F0502020204030204" pitchFamily="34" charset="0"/>
                <a:ea typeface="+mn-ea"/>
                <a:cs typeface="Arial" panose="020B0604020202020204" pitchFamily="34" charset="0"/>
              </a:rPr>
              <a:t>110</a:t>
            </a:r>
            <a:r>
              <a:rPr lang="zh-TW" altLang="zh-TW" kern="100" dirty="0" smtClean="0">
                <a:latin typeface="Calibri" panose="020F0502020204030204" pitchFamily="34" charset="0"/>
                <a:ea typeface="+mn-ea"/>
                <a:cs typeface="Arial" panose="020B0604020202020204" pitchFamily="34" charset="0"/>
              </a:rPr>
              <a:t>年</a:t>
            </a:r>
            <a:endParaRPr lang="zh-TW" altLang="zh-TW" kern="100" dirty="0" smtClean="0">
              <a:latin typeface="Calibri" panose="020F0502020204030204" pitchFamily="34" charset="0"/>
              <a:ea typeface="+mn-ea"/>
              <a:cs typeface="Times New Roman" panose="02020603050405020304" pitchFamily="18" charset="0"/>
            </a:endParaRPr>
          </a:p>
          <a:p>
            <a:pPr>
              <a:spcAft>
                <a:spcPts val="0"/>
              </a:spcAft>
            </a:pPr>
            <a:r>
              <a:rPr lang="zh-TW" altLang="zh-TW" kern="100" dirty="0" smtClean="0">
                <a:latin typeface="Calibri" panose="020F0502020204030204" pitchFamily="34" charset="0"/>
                <a:ea typeface="+mn-ea"/>
                <a:cs typeface="Arial" panose="020B0604020202020204" pitchFamily="34" charset="0"/>
              </a:rPr>
              <a:t>時間：預定於</a:t>
            </a:r>
            <a:r>
              <a:rPr lang="en-US" altLang="zh-TW" kern="100" dirty="0" smtClean="0">
                <a:latin typeface="Calibri" panose="020F0502020204030204" pitchFamily="34" charset="0"/>
                <a:ea typeface="+mn-ea"/>
                <a:cs typeface="Arial" panose="020B0604020202020204" pitchFamily="34" charset="0"/>
              </a:rPr>
              <a:t>110</a:t>
            </a:r>
            <a:r>
              <a:rPr lang="zh-TW" altLang="zh-TW" kern="100" dirty="0" smtClean="0">
                <a:latin typeface="Calibri" panose="020F0502020204030204" pitchFamily="34" charset="0"/>
                <a:ea typeface="+mn-ea"/>
                <a:cs typeface="Arial" panose="020B0604020202020204" pitchFamily="34" charset="0"/>
              </a:rPr>
              <a:t>年</a:t>
            </a:r>
            <a:r>
              <a:rPr lang="en-US" altLang="zh-TW" kern="100" dirty="0" smtClean="0">
                <a:latin typeface="Calibri" panose="020F0502020204030204" pitchFamily="34" charset="0"/>
                <a:ea typeface="+mn-ea"/>
                <a:cs typeface="Arial" panose="020B0604020202020204" pitchFamily="34" charset="0"/>
              </a:rPr>
              <a:t>9</a:t>
            </a:r>
            <a:r>
              <a:rPr lang="zh-TW" altLang="zh-TW" kern="100" dirty="0" smtClean="0">
                <a:latin typeface="Calibri" panose="020F0502020204030204" pitchFamily="34" charset="0"/>
                <a:ea typeface="+mn-ea"/>
                <a:cs typeface="Arial" panose="020B0604020202020204" pitchFamily="34" charset="0"/>
              </a:rPr>
              <a:t>月以前舉行，規劃兩天。</a:t>
            </a:r>
            <a:endParaRPr lang="zh-TW" altLang="zh-TW" kern="100" dirty="0" smtClean="0">
              <a:latin typeface="Calibri" panose="020F0502020204030204" pitchFamily="34" charset="0"/>
              <a:ea typeface="+mn-ea"/>
              <a:cs typeface="Times New Roman" panose="02020603050405020304" pitchFamily="18" charset="0"/>
            </a:endParaRPr>
          </a:p>
          <a:p>
            <a:pPr>
              <a:spcAft>
                <a:spcPts val="0"/>
              </a:spcAft>
            </a:pPr>
            <a:r>
              <a:rPr lang="zh-TW" altLang="zh-TW" kern="100" dirty="0" smtClean="0">
                <a:latin typeface="Calibri" panose="020F0502020204030204" pitchFamily="34" charset="0"/>
                <a:ea typeface="+mn-ea"/>
                <a:cs typeface="Arial" panose="020B0604020202020204" pitchFamily="34" charset="0"/>
              </a:rPr>
              <a:t>對象：高二下學生（適用於</a:t>
            </a:r>
            <a:r>
              <a:rPr lang="en-US" altLang="zh-TW" kern="100" dirty="0" smtClean="0">
                <a:latin typeface="Calibri" panose="020F0502020204030204" pitchFamily="34" charset="0"/>
                <a:ea typeface="+mn-ea"/>
                <a:cs typeface="Arial" panose="020B0604020202020204" pitchFamily="34" charset="0"/>
              </a:rPr>
              <a:t>108</a:t>
            </a:r>
            <a:r>
              <a:rPr lang="zh-TW" altLang="zh-TW" kern="100" dirty="0" smtClean="0">
                <a:latin typeface="Calibri" panose="020F0502020204030204" pitchFamily="34" charset="0"/>
                <a:ea typeface="+mn-ea"/>
                <a:cs typeface="Arial" panose="020B0604020202020204" pitchFamily="34" charset="0"/>
              </a:rPr>
              <a:t>課綱的第一屆高中生）。</a:t>
            </a:r>
            <a:endParaRPr lang="zh-TW" altLang="zh-TW" kern="100" dirty="0" smtClean="0">
              <a:latin typeface="Calibri" panose="020F0502020204030204" pitchFamily="34" charset="0"/>
              <a:ea typeface="+mn-ea"/>
              <a:cs typeface="Times New Roman" panose="02020603050405020304" pitchFamily="18" charset="0"/>
            </a:endParaRPr>
          </a:p>
          <a:p>
            <a:pPr marL="452755" indent="-452755">
              <a:spcAft>
                <a:spcPts val="0"/>
              </a:spcAft>
            </a:pPr>
            <a:r>
              <a:rPr lang="zh-TW" altLang="zh-TW" kern="100" dirty="0" smtClean="0">
                <a:latin typeface="Calibri" panose="020F0502020204030204" pitchFamily="34" charset="0"/>
                <a:ea typeface="+mn-ea"/>
                <a:cs typeface="Arial" panose="020B0604020202020204" pitchFamily="34" charset="0"/>
              </a:rPr>
              <a:t>科目：學科能力測驗國文（含國寫）、英文、數學</a:t>
            </a:r>
            <a:r>
              <a:rPr lang="en-US" altLang="zh-TW" kern="100" dirty="0" smtClean="0">
                <a:latin typeface="Calibri" panose="020F0502020204030204" pitchFamily="34" charset="0"/>
                <a:ea typeface="+mn-ea"/>
                <a:cs typeface="Arial" panose="020B0604020202020204" pitchFamily="34" charset="0"/>
              </a:rPr>
              <a:t>A</a:t>
            </a:r>
            <a:r>
              <a:rPr lang="zh-TW" altLang="zh-TW" kern="100" dirty="0" smtClean="0">
                <a:latin typeface="Calibri" panose="020F0502020204030204" pitchFamily="34" charset="0"/>
                <a:ea typeface="+mn-ea"/>
                <a:cs typeface="Arial" panose="020B0604020202020204" pitchFamily="34" charset="0"/>
              </a:rPr>
              <a:t>、數學</a:t>
            </a:r>
            <a:r>
              <a:rPr lang="en-US" altLang="zh-TW" kern="100" dirty="0" smtClean="0">
                <a:latin typeface="Calibri" panose="020F0502020204030204" pitchFamily="34" charset="0"/>
                <a:ea typeface="+mn-ea"/>
                <a:cs typeface="Arial" panose="020B0604020202020204" pitchFamily="34" charset="0"/>
              </a:rPr>
              <a:t>B</a:t>
            </a:r>
            <a:r>
              <a:rPr lang="zh-TW" altLang="zh-TW" kern="100" dirty="0" smtClean="0">
                <a:latin typeface="Calibri" panose="020F0502020204030204" pitchFamily="34" charset="0"/>
                <a:ea typeface="+mn-ea"/>
                <a:cs typeface="Arial" panose="020B0604020202020204" pitchFamily="34" charset="0"/>
              </a:rPr>
              <a:t>、社會、自然六考科，七節次。</a:t>
            </a:r>
            <a:endParaRPr lang="zh-TW" altLang="zh-TW" kern="100" dirty="0" smtClean="0">
              <a:latin typeface="Calibri" panose="020F0502020204030204" pitchFamily="34" charset="0"/>
              <a:ea typeface="+mn-ea"/>
              <a:cs typeface="Times New Roman" panose="02020603050405020304" pitchFamily="18" charset="0"/>
            </a:endParaRPr>
          </a:p>
          <a:p>
            <a:pPr marL="452755" indent="-452755">
              <a:spcAft>
                <a:spcPts val="0"/>
              </a:spcAft>
            </a:pPr>
            <a:r>
              <a:rPr lang="zh-TW" altLang="zh-TW" kern="100" dirty="0" smtClean="0">
                <a:latin typeface="Calibri" panose="020F0502020204030204" pitchFamily="34" charset="0"/>
                <a:ea typeface="+mn-ea"/>
                <a:cs typeface="Arial" panose="020B0604020202020204" pitchFamily="34" charset="0"/>
              </a:rPr>
              <a:t>方式：仿正式考試，由大學承辦考區業務，洽借不同高中試場。（規劃</a:t>
            </a:r>
            <a:r>
              <a:rPr lang="en-US" altLang="zh-TW" kern="100" dirty="0" smtClean="0">
                <a:latin typeface="新細明體" panose="02020500000000000000" pitchFamily="18" charset="-120"/>
                <a:ea typeface="+mn-ea"/>
                <a:cs typeface="Times New Roman" panose="02020603050405020304" pitchFamily="18" charset="0"/>
              </a:rPr>
              <a:t>31</a:t>
            </a:r>
            <a:r>
              <a:rPr lang="zh-TW" altLang="zh-TW" kern="100" dirty="0" smtClean="0">
                <a:latin typeface="Calibri" panose="020F0502020204030204" pitchFamily="34" charset="0"/>
                <a:ea typeface="+mn-ea"/>
                <a:cs typeface="Times New Roman" panose="02020603050405020304" pitchFamily="18" charset="0"/>
              </a:rPr>
              <a:t>考區</a:t>
            </a:r>
            <a:r>
              <a:rPr lang="en-US" altLang="zh-TW" kern="100" dirty="0" smtClean="0">
                <a:latin typeface="Calibri" panose="020F0502020204030204" pitchFamily="34" charset="0"/>
                <a:ea typeface="+mn-ea"/>
                <a:cs typeface="Times New Roman" panose="02020603050405020304" pitchFamily="18" charset="0"/>
              </a:rPr>
              <a:t>87</a:t>
            </a:r>
            <a:r>
              <a:rPr lang="zh-TW" altLang="zh-TW" kern="100" dirty="0" smtClean="0">
                <a:latin typeface="Calibri" panose="020F0502020204030204" pitchFamily="34" charset="0"/>
                <a:ea typeface="+mn-ea"/>
                <a:cs typeface="Times New Roman" panose="02020603050405020304" pitchFamily="18" charset="0"/>
              </a:rPr>
              <a:t>分區約</a:t>
            </a:r>
            <a:r>
              <a:rPr lang="en-US" altLang="zh-TW" kern="100" dirty="0" smtClean="0">
                <a:latin typeface="Calibri" panose="020F0502020204030204" pitchFamily="34" charset="0"/>
                <a:ea typeface="+mn-ea"/>
                <a:cs typeface="Times New Roman" panose="02020603050405020304" pitchFamily="18" charset="0"/>
              </a:rPr>
              <a:t>2000</a:t>
            </a:r>
            <a:r>
              <a:rPr lang="zh-TW" altLang="zh-TW" kern="100" dirty="0" smtClean="0">
                <a:latin typeface="Calibri" panose="020F0502020204030204" pitchFamily="34" charset="0"/>
                <a:ea typeface="+mn-ea"/>
                <a:cs typeface="Times New Roman" panose="02020603050405020304" pitchFamily="18" charset="0"/>
              </a:rPr>
              <a:t>試場，含大陸考場）</a:t>
            </a:r>
          </a:p>
          <a:p>
            <a:pPr algn="just">
              <a:spcAft>
                <a:spcPts val="0"/>
              </a:spcAft>
            </a:pPr>
            <a:r>
              <a:rPr lang="zh-TW" altLang="zh-TW" kern="100" dirty="0" smtClean="0">
                <a:latin typeface="Calibri" panose="020F0502020204030204" pitchFamily="34" charset="0"/>
                <a:ea typeface="+mn-ea"/>
                <a:cs typeface="Arial" panose="020B0604020202020204" pitchFamily="34" charset="0"/>
              </a:rPr>
              <a:t>規模：以總數</a:t>
            </a:r>
            <a:r>
              <a:rPr lang="en-US" altLang="zh-TW" kern="100" dirty="0" smtClean="0">
                <a:latin typeface="Calibri" panose="020F0502020204030204" pitchFamily="34" charset="0"/>
                <a:ea typeface="+mn-ea"/>
                <a:cs typeface="Arial" panose="020B0604020202020204" pitchFamily="34" charset="0"/>
              </a:rPr>
              <a:t>100,000</a:t>
            </a:r>
            <a:r>
              <a:rPr lang="zh-TW" altLang="zh-TW" kern="100" dirty="0" smtClean="0">
                <a:latin typeface="Calibri" panose="020F0502020204030204" pitchFamily="34" charset="0"/>
                <a:ea typeface="+mn-ea"/>
                <a:cs typeface="Arial" panose="020B0604020202020204" pitchFamily="34" charset="0"/>
              </a:rPr>
              <a:t>人計，採每人限選考</a:t>
            </a:r>
            <a:r>
              <a:rPr lang="en-US" altLang="zh-TW" kern="100" dirty="0" smtClean="0">
                <a:latin typeface="Calibri" panose="020F0502020204030204" pitchFamily="34" charset="0"/>
                <a:ea typeface="+mn-ea"/>
                <a:cs typeface="Arial" panose="020B0604020202020204" pitchFamily="34" charset="0"/>
              </a:rPr>
              <a:t>2</a:t>
            </a:r>
            <a:r>
              <a:rPr lang="zh-TW" altLang="zh-TW" kern="100" dirty="0" smtClean="0">
                <a:latin typeface="Calibri" panose="020F0502020204030204" pitchFamily="34" charset="0"/>
                <a:ea typeface="+mn-ea"/>
                <a:cs typeface="Arial" panose="020B0604020202020204" pitchFamily="34" charset="0"/>
              </a:rPr>
              <a:t>科，估計每考科約</a:t>
            </a:r>
            <a:r>
              <a:rPr lang="en-US" altLang="zh-TW" kern="100" dirty="0" smtClean="0">
                <a:latin typeface="Calibri" panose="020F0502020204030204" pitchFamily="34" charset="0"/>
                <a:ea typeface="+mn-ea"/>
                <a:cs typeface="Arial" panose="020B0604020202020204" pitchFamily="34" charset="0"/>
              </a:rPr>
              <a:t>35,000</a:t>
            </a:r>
            <a:r>
              <a:rPr lang="zh-TW" altLang="zh-TW" kern="100" dirty="0" smtClean="0">
                <a:latin typeface="Calibri" panose="020F0502020204030204" pitchFamily="34" charset="0"/>
                <a:ea typeface="+mn-ea"/>
                <a:cs typeface="Arial" panose="020B0604020202020204" pitchFamily="34" charset="0"/>
              </a:rPr>
              <a:t>人。</a:t>
            </a:r>
            <a:endParaRPr lang="zh-TW" altLang="zh-TW" kern="100" dirty="0" smtClean="0">
              <a:latin typeface="Calibri" panose="020F0502020204030204" pitchFamily="34" charset="0"/>
              <a:ea typeface="+mn-ea"/>
              <a:cs typeface="Times New Roman" panose="02020603050405020304" pitchFamily="18" charset="0"/>
            </a:endParaRPr>
          </a:p>
          <a:p>
            <a:r>
              <a:rPr lang="zh-TW" altLang="zh-TW" dirty="0" smtClean="0">
                <a:ea typeface="+mn-ea"/>
                <a:cs typeface="Arial" panose="020B0604020202020204" pitchFamily="34" charset="0"/>
              </a:rPr>
              <a:t>主要目的：依第一次辦理後之檢討，測試修訂結果，增加測試考科，可有助高中端瞭解素養命題之可能樣態，學生與考區亦可提前適應</a:t>
            </a:r>
            <a:r>
              <a:rPr lang="en-US" altLang="zh-TW" dirty="0" smtClean="0">
                <a:ea typeface="+mn-ea"/>
                <a:cs typeface="Arial" panose="020B0604020202020204" pitchFamily="34" charset="0"/>
              </a:rPr>
              <a:t>111</a:t>
            </a:r>
            <a:r>
              <a:rPr lang="zh-TW" altLang="zh-TW" dirty="0" smtClean="0">
                <a:ea typeface="+mn-ea"/>
                <a:cs typeface="Arial" panose="020B0604020202020204" pitchFamily="34" charset="0"/>
              </a:rPr>
              <a:t>新考務。本次試辦將模擬試務全部流程，亦是本中心對各項人員、工作準備、軟硬體設備與系統整合成效的壓力測試。</a:t>
            </a:r>
            <a:endParaRPr lang="zh-TW" altLang="en-US" dirty="0" smtClean="0"/>
          </a:p>
          <a:p>
            <a:endParaRPr lang="zh-TW" altLang="en-US" dirty="0" smtClean="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9598A-9D12-406C-AEF3-9C82B1C8FA92}"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715425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E4AB011-5411-4551-B057-88BEDD8EA4D9}" type="slidenum">
              <a:rPr lang="zh-TW" altLang="en-US" smtClean="0"/>
              <a:pPr/>
              <a:t>12</a:t>
            </a:fld>
            <a:endParaRPr lang="zh-TW" altLang="en-US"/>
          </a:p>
        </p:txBody>
      </p:sp>
    </p:spTree>
    <p:extLst>
      <p:ext uri="{BB962C8B-B14F-4D97-AF65-F5344CB8AC3E}">
        <p14:creationId xmlns:p14="http://schemas.microsoft.com/office/powerpoint/2010/main" val="63602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solidFill>
                  <a:schemeClr val="accent3">
                    <a:lumMod val="75000"/>
                  </a:schemeClr>
                </a:solidFill>
              </a:rPr>
              <a:t>教、招、考連動</a:t>
            </a:r>
            <a:endParaRPr lang="en-US" altLang="zh-TW" dirty="0" smtClean="0">
              <a:solidFill>
                <a:schemeClr val="accent3">
                  <a:lumMod val="75000"/>
                </a:schemeClr>
              </a:solidFill>
            </a:endParaRPr>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教：</a:t>
            </a:r>
            <a:r>
              <a:rPr lang="en-US" altLang="zh-TW" sz="1200" dirty="0" smtClean="0"/>
              <a:t>108</a:t>
            </a:r>
            <a:r>
              <a:rPr lang="zh-TW" altLang="zh-TW" sz="1200" dirty="0" smtClean="0"/>
              <a:t>學年度、高一開始實施的</a:t>
            </a:r>
            <a:r>
              <a:rPr lang="en-US" altLang="zh-TW" sz="1200" dirty="0" smtClean="0"/>
              <a:t>12</a:t>
            </a:r>
            <a:r>
              <a:rPr lang="zh-TW" altLang="zh-TW" sz="1200" dirty="0" smtClean="0"/>
              <a:t>年國教新課綱</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招：</a:t>
            </a:r>
            <a:r>
              <a:rPr lang="en-US" altLang="zh-TW" sz="1200" dirty="0" smtClean="0"/>
              <a:t>111</a:t>
            </a:r>
            <a:r>
              <a:rPr lang="zh-TW" altLang="en-US" sz="1200" dirty="0" smtClean="0"/>
              <a:t>學年度起適用之大學多元入學方案</a:t>
            </a:r>
            <a:endParaRPr lang="zh-TW"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考：</a:t>
            </a:r>
            <a:r>
              <a:rPr lang="zh-TW" altLang="en-US" sz="1200" dirty="0" smtClean="0"/>
              <a:t>素養導向與混合題型（選擇題＋非選擇題）的題組，連動新式答題卷的設計</a:t>
            </a:r>
          </a:p>
          <a:p>
            <a:endParaRPr lang="zh-TW" altLang="en-US" dirty="0"/>
          </a:p>
        </p:txBody>
      </p:sp>
      <p:sp>
        <p:nvSpPr>
          <p:cNvPr id="4" name="投影片編號版面配置區 3"/>
          <p:cNvSpPr>
            <a:spLocks noGrp="1"/>
          </p:cNvSpPr>
          <p:nvPr>
            <p:ph type="sldNum" sz="quarter" idx="10"/>
          </p:nvPr>
        </p:nvSpPr>
        <p:spPr/>
        <p:txBody>
          <a:bodyPr/>
          <a:lstStyle/>
          <a:p>
            <a:fld id="{5C79598A-9D12-406C-AEF3-9C82B1C8FA92}" type="slidenum">
              <a:rPr lang="zh-TW" altLang="en-US" smtClean="0"/>
              <a:t>2</a:t>
            </a:fld>
            <a:endParaRPr lang="zh-TW" altLang="en-US"/>
          </a:p>
        </p:txBody>
      </p:sp>
    </p:spTree>
    <p:extLst>
      <p:ext uri="{BB962C8B-B14F-4D97-AF65-F5344CB8AC3E}">
        <p14:creationId xmlns:p14="http://schemas.microsoft.com/office/powerpoint/2010/main" val="23200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C79598A-9D12-406C-AEF3-9C82B1C8FA92}" type="slidenum">
              <a:rPr lang="zh-TW" altLang="en-US" smtClean="0"/>
              <a:t>3</a:t>
            </a:fld>
            <a:endParaRPr lang="zh-TW" altLang="en-US"/>
          </a:p>
        </p:txBody>
      </p:sp>
    </p:spTree>
    <p:extLst>
      <p:ext uri="{BB962C8B-B14F-4D97-AF65-F5344CB8AC3E}">
        <p14:creationId xmlns:p14="http://schemas.microsoft.com/office/powerpoint/2010/main" val="306527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E4AB011-5411-4551-B057-88BEDD8EA4D9}" type="slidenum">
              <a:rPr lang="zh-TW" altLang="en-US" smtClean="0"/>
              <a:pPr/>
              <a:t>5</a:t>
            </a:fld>
            <a:endParaRPr lang="zh-TW" altLang="en-US"/>
          </a:p>
        </p:txBody>
      </p:sp>
    </p:spTree>
    <p:extLst>
      <p:ext uri="{BB962C8B-B14F-4D97-AF65-F5344CB8AC3E}">
        <p14:creationId xmlns:p14="http://schemas.microsoft.com/office/powerpoint/2010/main" val="335974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各考科的題型可包括：選擇題型（單選題、多選題）、選填題型、非選擇題型與混合題型。</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混合題型是指同時包含選擇題與非選擇題的題型，基本上為題組形式。</a:t>
            </a:r>
          </a:p>
          <a:p>
            <a:r>
              <a:rPr lang="zh-TW" altLang="zh-TW" sz="1200" kern="1200" dirty="0" smtClean="0">
                <a:solidFill>
                  <a:schemeClr val="tx1"/>
                </a:solidFill>
                <a:effectLst/>
                <a:latin typeface="+mn-lt"/>
                <a:ea typeface="+mn-ea"/>
                <a:cs typeface="+mn-cs"/>
              </a:rPr>
              <a:t>各題型的比重，由各考科依其特性而定，詳參見各考科之考試說明。</a:t>
            </a:r>
            <a:endParaRPr lang="zh-TW" altLang="en-US" dirty="0"/>
          </a:p>
        </p:txBody>
      </p:sp>
      <p:sp>
        <p:nvSpPr>
          <p:cNvPr id="4" name="投影片編號版面配置區 3"/>
          <p:cNvSpPr>
            <a:spLocks noGrp="1"/>
          </p:cNvSpPr>
          <p:nvPr>
            <p:ph type="sldNum" sz="quarter" idx="10"/>
          </p:nvPr>
        </p:nvSpPr>
        <p:spPr/>
        <p:txBody>
          <a:bodyPr/>
          <a:lstStyle/>
          <a:p>
            <a:fld id="{5C79598A-9D12-406C-AEF3-9C82B1C8FA92}" type="slidenum">
              <a:rPr lang="zh-TW" altLang="en-US" smtClean="0"/>
              <a:t>6</a:t>
            </a:fld>
            <a:endParaRPr lang="zh-TW" altLang="en-US"/>
          </a:p>
        </p:txBody>
      </p:sp>
    </p:spTree>
    <p:extLst>
      <p:ext uri="{BB962C8B-B14F-4D97-AF65-F5344CB8AC3E}">
        <p14:creationId xmlns:p14="http://schemas.microsoft.com/office/powerpoint/2010/main" val="156777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00000"/>
              </a:lnSpc>
              <a:spcBef>
                <a:spcPts val="1800"/>
              </a:spcBef>
            </a:pPr>
            <a:r>
              <a:rPr lang="en-US" altLang="zh-TW" sz="1200" dirty="0" smtClean="0"/>
              <a:t>111</a:t>
            </a:r>
            <a:r>
              <a:rPr lang="zh-TW" altLang="en-US" sz="1200" dirty="0" smtClean="0"/>
              <a:t>學年度開始，學測與分科測驗將引入</a:t>
            </a:r>
            <a:r>
              <a:rPr lang="zh-TW" altLang="en-US" sz="1200" b="1" dirty="0" smtClean="0">
                <a:solidFill>
                  <a:srgbClr val="9F6715"/>
                </a:solidFill>
              </a:rPr>
              <a:t>混合題型</a:t>
            </a:r>
            <a:r>
              <a:rPr lang="zh-TW" altLang="en-US" sz="1200" dirty="0" smtClean="0"/>
              <a:t>及</a:t>
            </a:r>
            <a:r>
              <a:rPr lang="zh-TW" altLang="en-US" sz="1200" b="1" dirty="0" smtClean="0">
                <a:solidFill>
                  <a:srgbClr val="9F6715"/>
                </a:solidFill>
              </a:rPr>
              <a:t>新式答題卷</a:t>
            </a:r>
            <a:r>
              <a:rPr lang="zh-TW" altLang="en-US" sz="1200" dirty="0" smtClean="0"/>
              <a:t>，以期能符合新課綱重視素養教育精神，更能有效評量學生之</a:t>
            </a:r>
            <a:r>
              <a:rPr lang="zh-TW" altLang="en-US" sz="1200" u="sng" dirty="0" smtClean="0"/>
              <a:t>系統思考、解決問題、符號運用、溝通表達</a:t>
            </a:r>
            <a:r>
              <a:rPr lang="zh-TW" altLang="en-US" sz="1200" dirty="0" smtClean="0"/>
              <a:t>等核心能力。</a:t>
            </a:r>
            <a:endParaRPr lang="en-US" altLang="zh-TW" sz="1200" dirty="0" smtClean="0"/>
          </a:p>
          <a:p>
            <a:pPr>
              <a:lnSpc>
                <a:spcPct val="100000"/>
              </a:lnSpc>
              <a:spcBef>
                <a:spcPts val="1800"/>
              </a:spcBef>
            </a:pPr>
            <a:endParaRPr lang="en-US" altLang="zh-TW" sz="1200" dirty="0" smtClean="0"/>
          </a:p>
          <a:p>
            <a:pPr>
              <a:lnSpc>
                <a:spcPct val="100000"/>
              </a:lnSpc>
              <a:spcBef>
                <a:spcPts val="1800"/>
              </a:spcBef>
            </a:pPr>
            <a:r>
              <a:rPr lang="zh-TW" altLang="en-US" sz="1200" dirty="0" smtClean="0"/>
              <a:t>新式答題卷是將原來的答案卡與答案卷合併為一張</a:t>
            </a:r>
            <a:r>
              <a:rPr lang="en-US" altLang="zh-TW" sz="1200" dirty="0" smtClean="0"/>
              <a:t>A3</a:t>
            </a:r>
            <a:r>
              <a:rPr lang="zh-TW" altLang="en-US" sz="1200" dirty="0" smtClean="0"/>
              <a:t>的答題卷，即所謂「</a:t>
            </a:r>
            <a:r>
              <a:rPr lang="zh-TW" altLang="en-US" sz="1200" b="1" dirty="0" smtClean="0">
                <a:solidFill>
                  <a:srgbClr val="9F6715"/>
                </a:solidFill>
              </a:rPr>
              <a:t>卷卡合一</a:t>
            </a:r>
            <a:r>
              <a:rPr lang="zh-TW" altLang="en-US" sz="1200" dirty="0" smtClean="0"/>
              <a:t>」。</a:t>
            </a:r>
          </a:p>
        </p:txBody>
      </p:sp>
      <p:sp>
        <p:nvSpPr>
          <p:cNvPr id="4" name="投影片編號版面配置區 3"/>
          <p:cNvSpPr>
            <a:spLocks noGrp="1"/>
          </p:cNvSpPr>
          <p:nvPr>
            <p:ph type="sldNum" sz="quarter" idx="10"/>
          </p:nvPr>
        </p:nvSpPr>
        <p:spPr/>
        <p:txBody>
          <a:bodyPr/>
          <a:lstStyle/>
          <a:p>
            <a:fld id="{5C79598A-9D12-406C-AEF3-9C82B1C8FA92}" type="slidenum">
              <a:rPr lang="zh-TW" altLang="en-US" smtClean="0"/>
              <a:t>7</a:t>
            </a:fld>
            <a:endParaRPr lang="zh-TW" altLang="en-US"/>
          </a:p>
        </p:txBody>
      </p:sp>
    </p:spTree>
    <p:extLst>
      <p:ext uri="{BB962C8B-B14F-4D97-AF65-F5344CB8AC3E}">
        <p14:creationId xmlns:p14="http://schemas.microsoft.com/office/powerpoint/2010/main" val="17578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E4AB011-5411-4551-B057-88BEDD8EA4D9}" type="slidenum">
              <a:rPr lang="zh-TW" altLang="en-US" smtClean="0"/>
              <a:pPr/>
              <a:t>8</a:t>
            </a:fld>
            <a:endParaRPr lang="zh-TW" altLang="en-US"/>
          </a:p>
        </p:txBody>
      </p:sp>
    </p:spTree>
    <p:extLst>
      <p:ext uri="{BB962C8B-B14F-4D97-AF65-F5344CB8AC3E}">
        <p14:creationId xmlns:p14="http://schemas.microsoft.com/office/powerpoint/2010/main" val="18609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E4AB011-5411-4551-B057-88BEDD8EA4D9}" type="slidenum">
              <a:rPr lang="zh-TW" altLang="en-US" smtClean="0"/>
              <a:pPr/>
              <a:t>9</a:t>
            </a:fld>
            <a:endParaRPr lang="zh-TW" altLang="en-US"/>
          </a:p>
        </p:txBody>
      </p:sp>
    </p:spTree>
    <p:extLst>
      <p:ext uri="{BB962C8B-B14F-4D97-AF65-F5344CB8AC3E}">
        <p14:creationId xmlns:p14="http://schemas.microsoft.com/office/powerpoint/2010/main" val="203809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後續公布考試說明與參考試卷</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itchFamily="34" charset="-120"/>
                <a:ea typeface="微軟正黑體" pitchFamily="34" charset="-120"/>
              </a:rPr>
              <a:t>目前公布之研究試題為研究測試與方向說明之用，後續仍需經評估或調整修改，尚非為大考中心未來正式考試使用的最終確定型式。</a:t>
            </a:r>
            <a:endParaRPr lang="en-US" altLang="zh-TW" sz="1200"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itchFamily="34" charset="-120"/>
                <a:ea typeface="微軟正黑體" pitchFamily="34" charset="-120"/>
              </a:rPr>
              <a:t>關於適用於</a:t>
            </a:r>
            <a:r>
              <a:rPr lang="en-US" altLang="zh-TW" sz="1200" dirty="0">
                <a:latin typeface="微軟正黑體" pitchFamily="34" charset="-120"/>
                <a:ea typeface="微軟正黑體" pitchFamily="34" charset="-120"/>
              </a:rPr>
              <a:t>111</a:t>
            </a:r>
            <a:r>
              <a:rPr lang="zh-TW" altLang="en-US" sz="1200" dirty="0">
                <a:latin typeface="微軟正黑體" pitchFamily="34" charset="-120"/>
                <a:ea typeface="微軟正黑體" pitchFamily="34" charset="-120"/>
              </a:rPr>
              <a:t>年大考之組卷方式、試題與作答型式，如混合題型或非選所占比例、各科可能出現的作答型式、卷卡合一方式等，請參閱大考中心預計於</a:t>
            </a:r>
            <a:r>
              <a:rPr lang="en-US" altLang="zh-TW" sz="1200" dirty="0">
                <a:latin typeface="微軟正黑體" pitchFamily="34" charset="-120"/>
                <a:ea typeface="微軟正黑體" pitchFamily="34" charset="-120"/>
              </a:rPr>
              <a:t>108</a:t>
            </a:r>
            <a:r>
              <a:rPr lang="zh-TW" altLang="en-US" sz="1200" dirty="0">
                <a:latin typeface="微軟正黑體" pitchFamily="34" charset="-120"/>
                <a:ea typeface="微軟正黑體" pitchFamily="34" charset="-120"/>
              </a:rPr>
              <a:t>下半年至</a:t>
            </a:r>
            <a:r>
              <a:rPr lang="en-US" altLang="zh-TW" sz="1200" dirty="0">
                <a:latin typeface="微軟正黑體" pitchFamily="34" charset="-120"/>
                <a:ea typeface="微軟正黑體" pitchFamily="34" charset="-120"/>
              </a:rPr>
              <a:t>109</a:t>
            </a:r>
            <a:r>
              <a:rPr lang="zh-TW" altLang="en-US" sz="1200" dirty="0">
                <a:latin typeface="微軟正黑體" pitchFamily="34" charset="-120"/>
                <a:ea typeface="微軟正黑體" pitchFamily="34" charset="-120"/>
              </a:rPr>
              <a:t>上半年陸續公告之考試說明與參考試卷（含答題卷）。</a:t>
            </a:r>
            <a:endParaRPr lang="en-US" altLang="zh-TW" sz="1200"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rgbClr val="7030A0"/>
                </a:solidFill>
                <a:latin typeface="微軟正黑體" panose="020B0604030504040204" pitchFamily="34" charset="-120"/>
                <a:ea typeface="微軟正黑體" panose="020B0604030504040204" pitchFamily="34" charset="-120"/>
              </a:rPr>
              <a:t>參考試卷僅作為參考示例，正式考試將考量學科內容、試題難度、題型分布 等，組成最適當之試卷</a:t>
            </a:r>
            <a:r>
              <a:rPr lang="zh-TW" altLang="en-US" sz="1200" b="1" dirty="0" smtClean="0">
                <a:solidFill>
                  <a:srgbClr val="7030A0"/>
                </a:solidFill>
                <a:latin typeface="微軟正黑體" panose="020B0604030504040204" pitchFamily="34" charset="-120"/>
                <a:ea typeface="微軟正黑體" panose="020B0604030504040204" pitchFamily="34" charset="-120"/>
              </a:rPr>
              <a: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9598A-9D12-406C-AEF3-9C82B1C8FA92}"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412863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訂版面配置">
    <p:bg>
      <p:bgPr>
        <a:solidFill>
          <a:schemeClr val="bg1"/>
        </a:solidFill>
        <a:effectLst/>
      </p:bgPr>
    </p:bg>
    <p:spTree>
      <p:nvGrpSpPr>
        <p:cNvPr id="1" name=""/>
        <p:cNvGrpSpPr/>
        <p:nvPr/>
      </p:nvGrpSpPr>
      <p:grpSpPr>
        <a:xfrm>
          <a:off x="0" y="0"/>
          <a:ext cx="0" cy="0"/>
          <a:chOff x="0" y="0"/>
          <a:chExt cx="0" cy="0"/>
        </a:xfrm>
      </p:grpSpPr>
      <p:sp>
        <p:nvSpPr>
          <p:cNvPr id="21" name="矩形 20"/>
          <p:cNvSpPr/>
          <p:nvPr userDrawn="1"/>
        </p:nvSpPr>
        <p:spPr>
          <a:xfrm>
            <a:off x="0" y="5896599"/>
            <a:ext cx="9144000" cy="961402"/>
          </a:xfrm>
          <a:prstGeom prst="rect">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a:spLocks noChangeAspect="1"/>
          </p:cNvSpPr>
          <p:nvPr userDrawn="1"/>
        </p:nvSpPr>
        <p:spPr>
          <a:xfrm>
            <a:off x="5213567" y="-3376359"/>
            <a:ext cx="5790608" cy="5790608"/>
          </a:xfrm>
          <a:prstGeom prst="ellipse">
            <a:avLst/>
          </a:prstGeom>
          <a:noFill/>
          <a:ln w="76200">
            <a:solidFill>
              <a:srgbClr val="C8C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a:spLocks noChangeAspect="1"/>
          </p:cNvSpPr>
          <p:nvPr userDrawn="1"/>
        </p:nvSpPr>
        <p:spPr>
          <a:xfrm>
            <a:off x="5590896" y="-2842818"/>
            <a:ext cx="5022708" cy="5022708"/>
          </a:xfrm>
          <a:prstGeom prst="ellipse">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Text Placeholder 9"/>
          <p:cNvSpPr>
            <a:spLocks noGrp="1"/>
          </p:cNvSpPr>
          <p:nvPr userDrawn="1">
            <p:ph type="body" sz="quarter" idx="10"/>
          </p:nvPr>
        </p:nvSpPr>
        <p:spPr>
          <a:xfrm>
            <a:off x="153064" y="167565"/>
            <a:ext cx="6490043" cy="3215832"/>
          </a:xfrm>
          <a:prstGeom prst="rect">
            <a:avLst/>
          </a:prstGeom>
        </p:spPr>
        <p:txBody>
          <a:bodyPr anchor="ctr">
            <a:normAutofit/>
          </a:bodyPr>
          <a:lstStyle>
            <a:lvl1pPr marL="0" indent="0" algn="l">
              <a:lnSpc>
                <a:spcPct val="100000"/>
              </a:lnSpc>
              <a:buNone/>
              <a:defRPr sz="4400" b="1" baseline="0">
                <a:solidFill>
                  <a:schemeClr val="tx1">
                    <a:lumMod val="85000"/>
                    <a:lumOff val="15000"/>
                  </a:schemeClr>
                </a:solidFill>
                <a:latin typeface="+mn-ea"/>
                <a:ea typeface="+mn-ea"/>
                <a:cs typeface="Arial" pitchFamily="34" charset="0"/>
              </a:defRPr>
            </a:lvl1pPr>
          </a:lstStyle>
          <a:p>
            <a:endParaRPr lang="en-US" altLang="ko-KR" dirty="0"/>
          </a:p>
        </p:txBody>
      </p:sp>
      <p:sp>
        <p:nvSpPr>
          <p:cNvPr id="47" name="Text Placeholder 9"/>
          <p:cNvSpPr>
            <a:spLocks noGrp="1"/>
          </p:cNvSpPr>
          <p:nvPr userDrawn="1">
            <p:ph type="body" sz="quarter" idx="11"/>
          </p:nvPr>
        </p:nvSpPr>
        <p:spPr>
          <a:xfrm>
            <a:off x="297443" y="4610126"/>
            <a:ext cx="6490043" cy="617919"/>
          </a:xfrm>
          <a:prstGeom prst="rect">
            <a:avLst/>
          </a:prstGeom>
        </p:spPr>
        <p:txBody>
          <a:bodyPr anchor="ctr">
            <a:normAutofit/>
          </a:bodyPr>
          <a:lstStyle>
            <a:lvl1pPr marL="0" indent="0" algn="l">
              <a:buNone/>
              <a:defRPr sz="2800" b="1" baseline="0">
                <a:solidFill>
                  <a:schemeClr val="tx1">
                    <a:lumMod val="85000"/>
                    <a:lumOff val="15000"/>
                  </a:schemeClr>
                </a:solidFill>
                <a:latin typeface="+mn-lt"/>
                <a:cs typeface="Arial" pitchFamily="34" charset="0"/>
              </a:defRPr>
            </a:lvl1pPr>
          </a:lstStyle>
          <a:p>
            <a:pPr>
              <a:spcBef>
                <a:spcPts val="0"/>
              </a:spcBef>
              <a:defRPr/>
            </a:pPr>
            <a:endParaRPr lang="en-US" altLang="ko-KR" dirty="0"/>
          </a:p>
        </p:txBody>
      </p:sp>
      <p:pic>
        <p:nvPicPr>
          <p:cNvPr id="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1621" y="6378956"/>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橢圓 15"/>
          <p:cNvSpPr>
            <a:spLocks noChangeAspect="1"/>
          </p:cNvSpPr>
          <p:nvPr userDrawn="1"/>
        </p:nvSpPr>
        <p:spPr>
          <a:xfrm>
            <a:off x="4957886" y="-677491"/>
            <a:ext cx="1696386" cy="1696386"/>
          </a:xfrm>
          <a:prstGeom prst="ellipse">
            <a:avLst/>
          </a:prstGeom>
          <a:solidFill>
            <a:srgbClr val="6A60A9"/>
          </a:solidFill>
          <a:ln w="19050">
            <a:solidFill>
              <a:srgbClr val="6A6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a:spLocks noChangeAspect="1"/>
          </p:cNvSpPr>
          <p:nvPr userDrawn="1"/>
        </p:nvSpPr>
        <p:spPr>
          <a:xfrm>
            <a:off x="7913644" y="561278"/>
            <a:ext cx="2699960" cy="2699960"/>
          </a:xfrm>
          <a:prstGeom prst="ellipse">
            <a:avLst/>
          </a:prstGeom>
          <a:noFill/>
          <a:ln w="57150">
            <a:solidFill>
              <a:srgbClr val="6A6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9720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訂版面配置">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0" y="123478"/>
            <a:ext cx="9144000" cy="835746"/>
          </a:xfrm>
          <a:prstGeom prst="rect">
            <a:avLst/>
          </a:prstGeom>
        </p:spPr>
        <p:txBody>
          <a:bodyPr anchor="ctr">
            <a:noAutofit/>
          </a:bodyPr>
          <a:lstStyle>
            <a:lvl1pPr marL="268288" indent="0" algn="l">
              <a:buNone/>
              <a:defRPr sz="4000" b="1" baseline="0">
                <a:solidFill>
                  <a:schemeClr val="tx2"/>
                </a:solidFill>
                <a:latin typeface="+mj-lt"/>
                <a:cs typeface="Arial" pitchFamily="34" charset="0"/>
              </a:defRPr>
            </a:lvl1pPr>
          </a:lstStyle>
          <a:p>
            <a:pPr lvl="0"/>
            <a:endParaRPr lang="en-US" altLang="ko-KR" dirty="0"/>
          </a:p>
        </p:txBody>
      </p:sp>
      <p:sp>
        <p:nvSpPr>
          <p:cNvPr id="10" name="Rectangle 5"/>
          <p:cNvSpPr/>
          <p:nvPr userDrawn="1"/>
        </p:nvSpPr>
        <p:spPr>
          <a:xfrm>
            <a:off x="-1655" y="215152"/>
            <a:ext cx="227229" cy="609601"/>
          </a:xfrm>
          <a:prstGeom prst="rect">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11" name="日期版面配置區 2"/>
          <p:cNvSpPr>
            <a:spLocks noGrp="1"/>
          </p:cNvSpPr>
          <p:nvPr>
            <p:ph type="dt" sz="half" idx="11"/>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0FE3A3-DD7A-48AB-9B46-BF9375B71EA9}"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2" name="頁尾版面配置區 3"/>
          <p:cNvSpPr>
            <a:spLocks noGrp="1"/>
          </p:cNvSpPr>
          <p:nvPr>
            <p:ph type="ftr" sz="quarter" idx="12"/>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3" name="投影片編號版面配置區 4"/>
          <p:cNvSpPr>
            <a:spLocks noGrp="1"/>
          </p:cNvSpPr>
          <p:nvPr>
            <p:ph type="sldNum" sz="quarter" idx="14"/>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sp>
        <p:nvSpPr>
          <p:cNvPr id="3" name="文字版面配置區 2"/>
          <p:cNvSpPr>
            <a:spLocks noGrp="1"/>
          </p:cNvSpPr>
          <p:nvPr>
            <p:ph type="body" sz="quarter" idx="15"/>
          </p:nvPr>
        </p:nvSpPr>
        <p:spPr>
          <a:xfrm>
            <a:off x="403200" y="1156446"/>
            <a:ext cx="8337600" cy="5155200"/>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89441"/>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9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訂版面配置">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0" y="123478"/>
            <a:ext cx="9144000" cy="835746"/>
          </a:xfrm>
          <a:prstGeom prst="rect">
            <a:avLst/>
          </a:prstGeom>
        </p:spPr>
        <p:txBody>
          <a:bodyPr anchor="ctr">
            <a:noAutofit/>
          </a:bodyPr>
          <a:lstStyle>
            <a:lvl1pPr marL="268288" indent="0" algn="l">
              <a:buNone/>
              <a:defRPr sz="4000" b="1" baseline="0">
                <a:solidFill>
                  <a:schemeClr val="tx2"/>
                </a:solidFill>
                <a:latin typeface="+mj-lt"/>
                <a:cs typeface="Arial" pitchFamily="34" charset="0"/>
              </a:defRPr>
            </a:lvl1pPr>
          </a:lstStyle>
          <a:p>
            <a:pPr lvl="0"/>
            <a:endParaRPr lang="en-US" altLang="ko-KR" dirty="0"/>
          </a:p>
        </p:txBody>
      </p:sp>
      <p:sp>
        <p:nvSpPr>
          <p:cNvPr id="11" name="日期版面配置區 2"/>
          <p:cNvSpPr>
            <a:spLocks noGrp="1"/>
          </p:cNvSpPr>
          <p:nvPr>
            <p:ph type="dt" sz="half" idx="11"/>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212FD6-710B-43C5-9040-7BFBCB87383B}"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2" name="頁尾版面配置區 3"/>
          <p:cNvSpPr>
            <a:spLocks noGrp="1"/>
          </p:cNvSpPr>
          <p:nvPr>
            <p:ph type="ftr" sz="quarter" idx="12"/>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3" name="投影片編號版面配置區 4"/>
          <p:cNvSpPr>
            <a:spLocks noGrp="1"/>
          </p:cNvSpPr>
          <p:nvPr>
            <p:ph type="sldNum" sz="quarter" idx="14"/>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sp>
        <p:nvSpPr>
          <p:cNvPr id="3" name="文字版面配置區 2"/>
          <p:cNvSpPr>
            <a:spLocks noGrp="1"/>
          </p:cNvSpPr>
          <p:nvPr>
            <p:ph type="body" sz="quarter" idx="15"/>
          </p:nvPr>
        </p:nvSpPr>
        <p:spPr>
          <a:xfrm>
            <a:off x="403200" y="1156446"/>
            <a:ext cx="8337600" cy="5155200"/>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cxnSp>
        <p:nvCxnSpPr>
          <p:cNvPr id="4" name="直線接點 3"/>
          <p:cNvCxnSpPr/>
          <p:nvPr userDrawn="1"/>
        </p:nvCxnSpPr>
        <p:spPr>
          <a:xfrm>
            <a:off x="-16475" y="824753"/>
            <a:ext cx="9160475" cy="0"/>
          </a:xfrm>
          <a:prstGeom prst="line">
            <a:avLst/>
          </a:prstGeom>
          <a:ln w="76200" cmpd="thickThin">
            <a:solidFill>
              <a:srgbClr val="C8C4E2"/>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89441"/>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2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訂版面配置">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44388" y="1316723"/>
            <a:ext cx="7055224" cy="2976325"/>
          </a:xfrm>
          <a:prstGeom prst="rect">
            <a:avLst/>
          </a:prstGeom>
        </p:spPr>
        <p:txBody>
          <a:bodyPr anchor="ctr"/>
          <a:lstStyle>
            <a:lvl1pPr marL="0" indent="0" algn="ctr">
              <a:buNone/>
              <a:defRPr sz="3600" b="1" baseline="0">
                <a:solidFill>
                  <a:schemeClr val="tx2"/>
                </a:solidFill>
                <a:latin typeface="+mj-lt"/>
                <a:cs typeface="Arial" pitchFamily="34" charset="0"/>
              </a:defRPr>
            </a:lvl1pPr>
          </a:lstStyle>
          <a:p>
            <a:pPr lvl="0"/>
            <a:endParaRPr lang="en-US" altLang="ko-KR" dirty="0"/>
          </a:p>
        </p:txBody>
      </p:sp>
      <p:grpSp>
        <p:nvGrpSpPr>
          <p:cNvPr id="11" name="群組 10"/>
          <p:cNvGrpSpPr/>
          <p:nvPr userDrawn="1"/>
        </p:nvGrpSpPr>
        <p:grpSpPr>
          <a:xfrm>
            <a:off x="0" y="4861523"/>
            <a:ext cx="9144000" cy="2008051"/>
            <a:chOff x="0" y="4563078"/>
            <a:chExt cx="9144000" cy="2008051"/>
          </a:xfrm>
          <a:solidFill>
            <a:srgbClr val="DEDCEE"/>
          </a:solidFill>
        </p:grpSpPr>
        <p:sp>
          <p:nvSpPr>
            <p:cNvPr id="6" name="Rectangle 1"/>
            <p:cNvSpPr/>
            <p:nvPr userDrawn="1"/>
          </p:nvSpPr>
          <p:spPr>
            <a:xfrm>
              <a:off x="0" y="5103138"/>
              <a:ext cx="9144000" cy="1467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9" name="Oval 3"/>
            <p:cNvSpPr/>
            <p:nvPr userDrawn="1"/>
          </p:nvSpPr>
          <p:spPr>
            <a:xfrm>
              <a:off x="4031940" y="4563078"/>
              <a:ext cx="1080120" cy="1080120"/>
            </a:xfrm>
            <a:prstGeom prst="ellipse">
              <a:avLst/>
            </a:prstGeom>
            <a:grp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grpSp>
      <p:sp>
        <p:nvSpPr>
          <p:cNvPr id="12" name="矩形 11"/>
          <p:cNvSpPr/>
          <p:nvPr userDrawn="1"/>
        </p:nvSpPr>
        <p:spPr>
          <a:xfrm>
            <a:off x="936812" y="1219200"/>
            <a:ext cx="7270377" cy="3200399"/>
          </a:xfrm>
          <a:prstGeom prst="rect">
            <a:avLst/>
          </a:prstGeom>
          <a:noFill/>
          <a:ln w="34925" cmpd="thickThin">
            <a:solidFill>
              <a:srgbClr val="9790C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44616"/>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日期版面配置區 2"/>
          <p:cNvSpPr>
            <a:spLocks noGrp="1"/>
          </p:cNvSpPr>
          <p:nvPr>
            <p:ph type="dt" sz="half" idx="12"/>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B17FDE-6358-4FBB-97B0-FA456C4CBC61}"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6" name="頁尾版面配置區 3"/>
          <p:cNvSpPr>
            <a:spLocks noGrp="1"/>
          </p:cNvSpPr>
          <p:nvPr>
            <p:ph type="ftr" sz="quarter" idx="13"/>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Times New Roman"/>
              <a:ea typeface="微軟正黑體"/>
              <a:cs typeface="+mn-cs"/>
            </a:endParaRPr>
          </a:p>
        </p:txBody>
      </p:sp>
      <p:sp>
        <p:nvSpPr>
          <p:cNvPr id="17" name="投影片編號版面配置區 4"/>
          <p:cNvSpPr>
            <a:spLocks noGrp="1"/>
          </p:cNvSpPr>
          <p:nvPr>
            <p:ph type="sldNum" sz="quarter" idx="14"/>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spTree>
    <p:extLst>
      <p:ext uri="{BB962C8B-B14F-4D97-AF65-F5344CB8AC3E}">
        <p14:creationId xmlns:p14="http://schemas.microsoft.com/office/powerpoint/2010/main" val="124966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自訂版面配置">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44388" y="1316723"/>
            <a:ext cx="7055224" cy="2976325"/>
          </a:xfrm>
          <a:prstGeom prst="rect">
            <a:avLst/>
          </a:prstGeom>
        </p:spPr>
        <p:txBody>
          <a:bodyPr anchor="ctr"/>
          <a:lstStyle>
            <a:lvl1pPr marL="0" indent="0" algn="ctr">
              <a:buNone/>
              <a:defRPr sz="3600" b="1" baseline="0">
                <a:solidFill>
                  <a:schemeClr val="tx2"/>
                </a:solidFill>
                <a:latin typeface="+mj-lt"/>
                <a:cs typeface="Arial" pitchFamily="34" charset="0"/>
              </a:defRPr>
            </a:lvl1pPr>
          </a:lstStyle>
          <a:p>
            <a:pPr lvl="0"/>
            <a:endParaRPr lang="en-US" altLang="ko-KR" dirty="0"/>
          </a:p>
        </p:txBody>
      </p:sp>
      <p:grpSp>
        <p:nvGrpSpPr>
          <p:cNvPr id="11" name="群組 10"/>
          <p:cNvGrpSpPr/>
          <p:nvPr userDrawn="1"/>
        </p:nvGrpSpPr>
        <p:grpSpPr>
          <a:xfrm>
            <a:off x="0" y="4861523"/>
            <a:ext cx="9144000" cy="2008051"/>
            <a:chOff x="0" y="4563078"/>
            <a:chExt cx="9144000" cy="2008051"/>
          </a:xfrm>
          <a:solidFill>
            <a:srgbClr val="DEDCEE"/>
          </a:solidFill>
        </p:grpSpPr>
        <p:sp>
          <p:nvSpPr>
            <p:cNvPr id="6" name="Rectangle 1"/>
            <p:cNvSpPr/>
            <p:nvPr userDrawn="1"/>
          </p:nvSpPr>
          <p:spPr>
            <a:xfrm>
              <a:off x="0" y="5103138"/>
              <a:ext cx="9144000" cy="1467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9" name="Oval 3"/>
            <p:cNvSpPr/>
            <p:nvPr userDrawn="1"/>
          </p:nvSpPr>
          <p:spPr>
            <a:xfrm>
              <a:off x="4031940" y="4563078"/>
              <a:ext cx="1080120" cy="1080120"/>
            </a:xfrm>
            <a:prstGeom prst="ellipse">
              <a:avLst/>
            </a:prstGeom>
            <a:grp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gr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44616"/>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日期版面配置區 2"/>
          <p:cNvSpPr>
            <a:spLocks noGrp="1"/>
          </p:cNvSpPr>
          <p:nvPr>
            <p:ph type="dt" sz="half" idx="12"/>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35C88D-B781-491C-9FF0-DE7BBB77728B}"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4" name="頁尾版面配置區 3"/>
          <p:cNvSpPr>
            <a:spLocks noGrp="1"/>
          </p:cNvSpPr>
          <p:nvPr>
            <p:ph type="ftr" sz="quarter" idx="13"/>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5" name="投影片編號版面配置區 4"/>
          <p:cNvSpPr>
            <a:spLocks noGrp="1"/>
          </p:cNvSpPr>
          <p:nvPr>
            <p:ph type="sldNum" sz="quarter" idx="14"/>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spTree>
    <p:extLst>
      <p:ext uri="{BB962C8B-B14F-4D97-AF65-F5344CB8AC3E}">
        <p14:creationId xmlns:p14="http://schemas.microsoft.com/office/powerpoint/2010/main" val="342176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自訂版面配置">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44388" y="1784083"/>
            <a:ext cx="7055224" cy="2976325"/>
          </a:xfrm>
          <a:prstGeom prst="rect">
            <a:avLst/>
          </a:prstGeom>
        </p:spPr>
        <p:txBody>
          <a:bodyPr anchor="ctr"/>
          <a:lstStyle>
            <a:lvl1pPr marL="0" indent="0" algn="ctr">
              <a:buNone/>
              <a:defRPr sz="3600" b="1" baseline="0">
                <a:solidFill>
                  <a:schemeClr val="tx2"/>
                </a:solidFill>
                <a:latin typeface="+mj-lt"/>
                <a:cs typeface="Arial" pitchFamily="34" charset="0"/>
              </a:defRPr>
            </a:lvl1pPr>
          </a:lstStyle>
          <a:p>
            <a:pPr lvl="0"/>
            <a:endParaRPr lang="en-US" altLang="ko-KR" dirty="0"/>
          </a:p>
        </p:txBody>
      </p:sp>
      <p:sp>
        <p:nvSpPr>
          <p:cNvPr id="6" name="Rectangle 1"/>
          <p:cNvSpPr/>
          <p:nvPr userDrawn="1"/>
        </p:nvSpPr>
        <p:spPr>
          <a:xfrm>
            <a:off x="0" y="5401583"/>
            <a:ext cx="9144000" cy="1467991"/>
          </a:xfrm>
          <a:prstGeom prst="rect">
            <a:avLst/>
          </a:prstGeom>
          <a:solidFill>
            <a:srgbClr val="DEDC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9" name="Oval 3"/>
          <p:cNvSpPr/>
          <p:nvPr userDrawn="1"/>
        </p:nvSpPr>
        <p:spPr>
          <a:xfrm>
            <a:off x="4031940" y="318504"/>
            <a:ext cx="1080120" cy="1080120"/>
          </a:xfrm>
          <a:prstGeom prst="ellipse">
            <a:avLst/>
          </a:prstGeom>
          <a:solidFill>
            <a:srgbClr val="DEDCE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12" name="矩形 11"/>
          <p:cNvSpPr/>
          <p:nvPr userDrawn="1"/>
        </p:nvSpPr>
        <p:spPr>
          <a:xfrm>
            <a:off x="936812" y="1686560"/>
            <a:ext cx="7270377" cy="3200399"/>
          </a:xfrm>
          <a:prstGeom prst="rect">
            <a:avLst/>
          </a:prstGeom>
          <a:noFill/>
          <a:ln w="34925" cmpd="thickThin">
            <a:solidFill>
              <a:srgbClr val="9790C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44616"/>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日期版面配置區 2"/>
          <p:cNvSpPr>
            <a:spLocks noGrp="1"/>
          </p:cNvSpPr>
          <p:nvPr userDrawn="1">
            <p:ph type="dt" sz="half" idx="12"/>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C316B-4FCB-47A7-9EF1-C8804ECF1D4D}"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6" name="頁尾版面配置區 3"/>
          <p:cNvSpPr>
            <a:spLocks noGrp="1"/>
          </p:cNvSpPr>
          <p:nvPr userDrawn="1">
            <p:ph type="ftr" sz="quarter" idx="13"/>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7" name="投影片編號版面配置區 4"/>
          <p:cNvSpPr>
            <a:spLocks noGrp="1"/>
          </p:cNvSpPr>
          <p:nvPr userDrawn="1">
            <p:ph type="sldNum" sz="quarter" idx="14"/>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spTree>
    <p:extLst>
      <p:ext uri="{BB962C8B-B14F-4D97-AF65-F5344CB8AC3E}">
        <p14:creationId xmlns:p14="http://schemas.microsoft.com/office/powerpoint/2010/main" val="3740188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自訂版面配置">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44388" y="1316723"/>
            <a:ext cx="7055224" cy="2976325"/>
          </a:xfrm>
          <a:prstGeom prst="rect">
            <a:avLst/>
          </a:prstGeom>
        </p:spPr>
        <p:txBody>
          <a:bodyPr anchor="ctr"/>
          <a:lstStyle>
            <a:lvl1pPr marL="0" indent="0" algn="ctr">
              <a:buNone/>
              <a:defRPr sz="3600" b="1" baseline="0">
                <a:solidFill>
                  <a:schemeClr val="tx2"/>
                </a:solidFill>
                <a:latin typeface="+mj-lt"/>
                <a:cs typeface="Arial" pitchFamily="34" charset="0"/>
              </a:defRPr>
            </a:lvl1pPr>
          </a:lstStyle>
          <a:p>
            <a:pPr lvl="0"/>
            <a:endParaRPr lang="en-US" altLang="ko-KR" dirty="0"/>
          </a:p>
        </p:txBody>
      </p:sp>
      <p:sp>
        <p:nvSpPr>
          <p:cNvPr id="6" name="Rectangle 1"/>
          <p:cNvSpPr/>
          <p:nvPr userDrawn="1"/>
        </p:nvSpPr>
        <p:spPr>
          <a:xfrm>
            <a:off x="0" y="5401583"/>
            <a:ext cx="9144000" cy="1467991"/>
          </a:xfrm>
          <a:prstGeom prst="rect">
            <a:avLst/>
          </a:prstGeom>
          <a:solidFill>
            <a:srgbClr val="DEDC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12" name="矩形 11"/>
          <p:cNvSpPr/>
          <p:nvPr userDrawn="1"/>
        </p:nvSpPr>
        <p:spPr>
          <a:xfrm>
            <a:off x="936812" y="1219200"/>
            <a:ext cx="7270377" cy="3200399"/>
          </a:xfrm>
          <a:prstGeom prst="rect">
            <a:avLst/>
          </a:prstGeom>
          <a:noFill/>
          <a:ln w="34925" cmpd="thickThin">
            <a:solidFill>
              <a:srgbClr val="9790C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44616"/>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日期版面配置區 2"/>
          <p:cNvSpPr>
            <a:spLocks noGrp="1"/>
          </p:cNvSpPr>
          <p:nvPr>
            <p:ph type="dt" sz="half" idx="12"/>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F1483-23B7-4D88-996D-B71B14BEB308}"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6" name="頁尾版面配置區 3"/>
          <p:cNvSpPr>
            <a:spLocks noGrp="1"/>
          </p:cNvSpPr>
          <p:nvPr>
            <p:ph type="ftr" sz="quarter" idx="13"/>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Times New Roman"/>
              <a:ea typeface="微軟正黑體"/>
              <a:cs typeface="+mn-cs"/>
            </a:endParaRPr>
          </a:p>
        </p:txBody>
      </p:sp>
      <p:sp>
        <p:nvSpPr>
          <p:cNvPr id="17" name="投影片編號版面配置區 4"/>
          <p:cNvSpPr>
            <a:spLocks noGrp="1"/>
          </p:cNvSpPr>
          <p:nvPr>
            <p:ph type="sldNum" sz="quarter" idx="14"/>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spTree>
    <p:extLst>
      <p:ext uri="{BB962C8B-B14F-4D97-AF65-F5344CB8AC3E}">
        <p14:creationId xmlns:p14="http://schemas.microsoft.com/office/powerpoint/2010/main" val="2234136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自訂版面配置">
    <p:spTree>
      <p:nvGrpSpPr>
        <p:cNvPr id="1" name=""/>
        <p:cNvGrpSpPr/>
        <p:nvPr/>
      </p:nvGrpSpPr>
      <p:grpSpPr>
        <a:xfrm>
          <a:off x="0" y="0"/>
          <a:ext cx="0" cy="0"/>
          <a:chOff x="0" y="0"/>
          <a:chExt cx="0" cy="0"/>
        </a:xfrm>
      </p:grpSpPr>
      <p:sp>
        <p:nvSpPr>
          <p:cNvPr id="14" name="Rectangle 3"/>
          <p:cNvSpPr/>
          <p:nvPr userDrawn="1"/>
        </p:nvSpPr>
        <p:spPr>
          <a:xfrm>
            <a:off x="0" y="6556191"/>
            <a:ext cx="9144000" cy="311145"/>
          </a:xfrm>
          <a:prstGeom prst="rect">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11" name="日期版面配置區 2"/>
          <p:cNvSpPr>
            <a:spLocks noGrp="1"/>
          </p:cNvSpPr>
          <p:nvPr>
            <p:ph type="dt" sz="half" idx="11"/>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7C01AE-720D-4B7A-8DA5-E5DA2D07B7B6}"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2" name="頁尾版面配置區 3"/>
          <p:cNvSpPr>
            <a:spLocks noGrp="1"/>
          </p:cNvSpPr>
          <p:nvPr>
            <p:ph type="ftr" sz="quarter" idx="12"/>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3" name="投影片編號版面配置區 4"/>
          <p:cNvSpPr>
            <a:spLocks noGrp="1"/>
          </p:cNvSpPr>
          <p:nvPr>
            <p:ph type="sldNum" sz="quarter" idx="14"/>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89441"/>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717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訂版面配置">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44616"/>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日期版面配置區 2"/>
          <p:cNvSpPr>
            <a:spLocks noGrp="1"/>
          </p:cNvSpPr>
          <p:nvPr>
            <p:ph type="dt" sz="half" idx="12"/>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A488D3-B3BC-4065-81F8-E0A5208AE428}"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8" name="頁尾版面配置區 3"/>
          <p:cNvSpPr>
            <a:spLocks noGrp="1"/>
          </p:cNvSpPr>
          <p:nvPr>
            <p:ph type="ftr" sz="quarter" idx="13"/>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Times New Roman"/>
              <a:ea typeface="微軟正黑體"/>
              <a:cs typeface="+mn-cs"/>
            </a:endParaRPr>
          </a:p>
        </p:txBody>
      </p:sp>
      <p:sp>
        <p:nvSpPr>
          <p:cNvPr id="9" name="投影片編號版面配置區 4"/>
          <p:cNvSpPr>
            <a:spLocks noGrp="1"/>
          </p:cNvSpPr>
          <p:nvPr>
            <p:ph type="sldNum" sz="quarter" idx="14"/>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spTree>
    <p:extLst>
      <p:ext uri="{BB962C8B-B14F-4D97-AF65-F5344CB8AC3E}">
        <p14:creationId xmlns:p14="http://schemas.microsoft.com/office/powerpoint/2010/main" val="3169463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訂版面配置">
    <p:spTree>
      <p:nvGrpSpPr>
        <p:cNvPr id="1" name=""/>
        <p:cNvGrpSpPr/>
        <p:nvPr/>
      </p:nvGrpSpPr>
      <p:grpSpPr>
        <a:xfrm>
          <a:off x="0" y="0"/>
          <a:ext cx="0" cy="0"/>
          <a:chOff x="0" y="0"/>
          <a:chExt cx="0" cy="0"/>
        </a:xfrm>
      </p:grpSpPr>
      <p:sp>
        <p:nvSpPr>
          <p:cNvPr id="22" name="Rectangle 5"/>
          <p:cNvSpPr/>
          <p:nvPr userDrawn="1"/>
        </p:nvSpPr>
        <p:spPr>
          <a:xfrm>
            <a:off x="-2604" y="0"/>
            <a:ext cx="914645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8" name="Text Placeholder 9"/>
          <p:cNvSpPr>
            <a:spLocks noGrp="1"/>
          </p:cNvSpPr>
          <p:nvPr>
            <p:ph type="body" sz="quarter" idx="10" hasCustomPrompt="1"/>
          </p:nvPr>
        </p:nvSpPr>
        <p:spPr>
          <a:xfrm>
            <a:off x="-2604" y="4899905"/>
            <a:ext cx="9144000" cy="789157"/>
          </a:xfrm>
          <a:prstGeom prst="rect">
            <a:avLst/>
          </a:prstGeom>
        </p:spPr>
        <p:txBody>
          <a:bodyPr anchor="ctr"/>
          <a:lstStyle>
            <a:lvl1pPr marL="0" indent="0" algn="ctr">
              <a:buNone/>
              <a:defRPr sz="3600" b="1" baseline="0">
                <a:solidFill>
                  <a:schemeClr val="tx2"/>
                </a:solidFill>
                <a:latin typeface="+mj-lt"/>
                <a:cs typeface="Arial" pitchFamily="34" charset="0"/>
              </a:defRPr>
            </a:lvl1pPr>
          </a:lstStyle>
          <a:p>
            <a:pPr lvl="0"/>
            <a:r>
              <a:rPr lang="zh-TW" altLang="en-US" dirty="0"/>
              <a:t>感謝聆聽</a:t>
            </a:r>
            <a:endParaRPr lang="en-US" altLang="ko-KR" dirty="0"/>
          </a:p>
        </p:txBody>
      </p:sp>
      <p:sp>
        <p:nvSpPr>
          <p:cNvPr id="2" name="橢圓 1"/>
          <p:cNvSpPr>
            <a:spLocks noChangeAspect="1"/>
          </p:cNvSpPr>
          <p:nvPr userDrawn="1"/>
        </p:nvSpPr>
        <p:spPr>
          <a:xfrm>
            <a:off x="2535888" y="577255"/>
            <a:ext cx="4067015" cy="4068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solidFill>
              <a:srgbClr val="6A6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5574" y="6589441"/>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005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1560" y="260648"/>
            <a:ext cx="6624736" cy="692299"/>
          </a:xfrm>
        </p:spPr>
        <p:txBody>
          <a:bodyPr/>
          <a:lstStyle>
            <a:lvl1pPr>
              <a:defRPr sz="3800" i="0"/>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 typeface="Arial" panose="020B0604020202020204" pitchFamily="34" charset="0"/>
              <a:buChar char="•"/>
              <a:defRPr/>
            </a:lvl1pPr>
            <a:lvl2pPr marL="742950" indent="-285750">
              <a:buFontTx/>
              <a:buChar char="▪"/>
              <a:defRPr/>
            </a:lvl2pPr>
            <a:lvl3pPr marL="1143000" indent="-228600">
              <a:buFont typeface="Wingdings" panose="05000000000000000000" pitchFamily="2" charset="2"/>
              <a:buChar char="Ø"/>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solidFill>
                  <a:sysClr val="windowText" lastClr="000000"/>
                </a:solidFill>
              </a:defRPr>
            </a:lvl1pPr>
          </a:lstStyle>
          <a:p>
            <a:fld id="{FF6C1DCA-8CCC-4FB1-BE9E-0BAC43FFE9C3}" type="slidenum">
              <a:rPr lang="en-US" altLang="zh-TW" smtClean="0"/>
              <a:pPr/>
              <a:t>‹#›</a:t>
            </a:fld>
            <a:endParaRPr lang="en-US" altLang="zh-TW" dirty="0"/>
          </a:p>
        </p:txBody>
      </p:sp>
    </p:spTree>
    <p:extLst>
      <p:ext uri="{BB962C8B-B14F-4D97-AF65-F5344CB8AC3E}">
        <p14:creationId xmlns:p14="http://schemas.microsoft.com/office/powerpoint/2010/main" val="401103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訂版面配置">
    <p:bg>
      <p:bgPr>
        <a:solidFill>
          <a:schemeClr val="bg1"/>
        </a:solidFill>
        <a:effectLst/>
      </p:bgPr>
    </p:bg>
    <p:spTree>
      <p:nvGrpSpPr>
        <p:cNvPr id="1" name=""/>
        <p:cNvGrpSpPr/>
        <p:nvPr/>
      </p:nvGrpSpPr>
      <p:grpSpPr>
        <a:xfrm>
          <a:off x="0" y="0"/>
          <a:ext cx="0" cy="0"/>
          <a:chOff x="0" y="0"/>
          <a:chExt cx="0" cy="0"/>
        </a:xfrm>
      </p:grpSpPr>
      <p:sp>
        <p:nvSpPr>
          <p:cNvPr id="19" name="橢圓 18"/>
          <p:cNvSpPr>
            <a:spLocks noChangeAspect="1"/>
          </p:cNvSpPr>
          <p:nvPr userDrawn="1"/>
        </p:nvSpPr>
        <p:spPr>
          <a:xfrm>
            <a:off x="5546558" y="3163454"/>
            <a:ext cx="5434893" cy="5434893"/>
          </a:xfrm>
          <a:prstGeom prst="ellipse">
            <a:avLst/>
          </a:prstGeom>
          <a:noFill/>
          <a:ln w="76200">
            <a:solidFill>
              <a:srgbClr val="C8C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a:spLocks noChangeAspect="1"/>
          </p:cNvSpPr>
          <p:nvPr userDrawn="1"/>
        </p:nvSpPr>
        <p:spPr>
          <a:xfrm>
            <a:off x="5814090" y="3434570"/>
            <a:ext cx="4887786" cy="4887786"/>
          </a:xfrm>
          <a:prstGeom prst="ellipse">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Text Placeholder 9"/>
          <p:cNvSpPr>
            <a:spLocks noGrp="1"/>
          </p:cNvSpPr>
          <p:nvPr userDrawn="1">
            <p:ph type="body" sz="quarter" idx="10"/>
          </p:nvPr>
        </p:nvSpPr>
        <p:spPr>
          <a:xfrm>
            <a:off x="153064" y="167565"/>
            <a:ext cx="6490043" cy="3215832"/>
          </a:xfrm>
          <a:prstGeom prst="rect">
            <a:avLst/>
          </a:prstGeom>
        </p:spPr>
        <p:txBody>
          <a:bodyPr anchor="ctr">
            <a:normAutofit/>
          </a:bodyPr>
          <a:lstStyle>
            <a:lvl1pPr marL="0" indent="0" algn="l">
              <a:lnSpc>
                <a:spcPct val="100000"/>
              </a:lnSpc>
              <a:buNone/>
              <a:defRPr sz="4400" b="1" baseline="0">
                <a:solidFill>
                  <a:schemeClr val="tx1">
                    <a:lumMod val="85000"/>
                    <a:lumOff val="15000"/>
                  </a:schemeClr>
                </a:solidFill>
                <a:latin typeface="+mn-ea"/>
                <a:ea typeface="+mn-ea"/>
                <a:cs typeface="Arial" pitchFamily="34" charset="0"/>
              </a:defRPr>
            </a:lvl1pPr>
          </a:lstStyle>
          <a:p>
            <a:endParaRPr lang="en-US" altLang="ko-KR" dirty="0"/>
          </a:p>
        </p:txBody>
      </p:sp>
      <p:sp>
        <p:nvSpPr>
          <p:cNvPr id="47" name="Text Placeholder 9"/>
          <p:cNvSpPr>
            <a:spLocks noGrp="1"/>
          </p:cNvSpPr>
          <p:nvPr userDrawn="1">
            <p:ph type="body" sz="quarter" idx="11"/>
          </p:nvPr>
        </p:nvSpPr>
        <p:spPr>
          <a:xfrm>
            <a:off x="153064" y="5641557"/>
            <a:ext cx="6490043" cy="617919"/>
          </a:xfrm>
          <a:prstGeom prst="rect">
            <a:avLst/>
          </a:prstGeom>
        </p:spPr>
        <p:txBody>
          <a:bodyPr anchor="ctr">
            <a:normAutofit/>
          </a:bodyPr>
          <a:lstStyle>
            <a:lvl1pPr marL="0" indent="0" algn="l">
              <a:buNone/>
              <a:defRPr sz="2800" b="1" baseline="0">
                <a:solidFill>
                  <a:schemeClr val="tx1">
                    <a:lumMod val="85000"/>
                    <a:lumOff val="15000"/>
                  </a:schemeClr>
                </a:solidFill>
                <a:latin typeface="+mn-lt"/>
                <a:cs typeface="Arial" pitchFamily="34" charset="0"/>
              </a:defRPr>
            </a:lvl1pPr>
          </a:lstStyle>
          <a:p>
            <a:pPr>
              <a:spcBef>
                <a:spcPts val="0"/>
              </a:spcBef>
              <a:defRPr/>
            </a:pPr>
            <a:endParaRPr lang="en-US" altLang="ko-KR" dirty="0"/>
          </a:p>
        </p:txBody>
      </p:sp>
      <p:sp>
        <p:nvSpPr>
          <p:cNvPr id="54" name="橢圓 53"/>
          <p:cNvSpPr/>
          <p:nvPr userDrawn="1"/>
        </p:nvSpPr>
        <p:spPr>
          <a:xfrm>
            <a:off x="5788661" y="-849417"/>
            <a:ext cx="722109" cy="722109"/>
          </a:xfrm>
          <a:prstGeom prst="ellipse">
            <a:avLst/>
          </a:prstGeom>
          <a:solidFill>
            <a:srgbClr val="A9A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p:cNvSpPr>
            <a:spLocks noChangeAspect="1"/>
          </p:cNvSpPr>
          <p:nvPr userDrawn="1"/>
        </p:nvSpPr>
        <p:spPr>
          <a:xfrm>
            <a:off x="2942995" y="-511991"/>
            <a:ext cx="361054" cy="361054"/>
          </a:xfrm>
          <a:prstGeom prst="ellipse">
            <a:avLst/>
          </a:prstGeom>
          <a:solidFill>
            <a:srgbClr val="6A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descr="http://www.ceec.edu.tw/layout/tw/images/logo.png"/>
          <p:cNvPicPr>
            <a:picLocks noChangeAspect="1" noChangeArrowheads="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r="75250"/>
          <a:stretch/>
        </p:blipFill>
        <p:spPr bwMode="auto">
          <a:xfrm>
            <a:off x="1870502" y="-707470"/>
            <a:ext cx="627998" cy="452830"/>
          </a:xfrm>
          <a:prstGeom prst="rect">
            <a:avLst/>
          </a:prstGeom>
          <a:noFill/>
          <a:extLst>
            <a:ext uri="{909E8E84-426E-40DD-AFC4-6F175D3DCCD1}">
              <a14:hiddenFill xmlns:a14="http://schemas.microsoft.com/office/drawing/2010/main">
                <a:solidFill>
                  <a:srgbClr val="FFFFFF"/>
                </a:solidFill>
              </a14:hiddenFill>
            </a:ext>
          </a:extLst>
        </p:spPr>
      </p:pic>
      <p:sp>
        <p:nvSpPr>
          <p:cNvPr id="59" name="橢圓 58"/>
          <p:cNvSpPr>
            <a:spLocks noChangeAspect="1"/>
          </p:cNvSpPr>
          <p:nvPr userDrawn="1"/>
        </p:nvSpPr>
        <p:spPr>
          <a:xfrm>
            <a:off x="4735985" y="-444662"/>
            <a:ext cx="177175" cy="177175"/>
          </a:xfrm>
          <a:prstGeom prst="ellipse">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橢圓 59"/>
          <p:cNvSpPr>
            <a:spLocks noChangeAspect="1"/>
          </p:cNvSpPr>
          <p:nvPr userDrawn="1"/>
        </p:nvSpPr>
        <p:spPr>
          <a:xfrm>
            <a:off x="4146105" y="-537194"/>
            <a:ext cx="373759" cy="373759"/>
          </a:xfrm>
          <a:prstGeom prst="ellipse">
            <a:avLst/>
          </a:prstGeom>
          <a:solidFill>
            <a:srgbClr val="A9A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40405" y="6474629"/>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橢圓 15"/>
          <p:cNvSpPr>
            <a:spLocks noChangeAspect="1"/>
          </p:cNvSpPr>
          <p:nvPr userDrawn="1"/>
        </p:nvSpPr>
        <p:spPr>
          <a:xfrm>
            <a:off x="9398828" y="1429324"/>
            <a:ext cx="1408076" cy="1408076"/>
          </a:xfrm>
          <a:prstGeom prst="ellipse">
            <a:avLst/>
          </a:prstGeom>
          <a:solidFill>
            <a:srgbClr val="6A60A9"/>
          </a:solidFill>
          <a:ln w="19050">
            <a:solidFill>
              <a:srgbClr val="6A6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a:spLocks noChangeAspect="1"/>
          </p:cNvSpPr>
          <p:nvPr userDrawn="1"/>
        </p:nvSpPr>
        <p:spPr>
          <a:xfrm>
            <a:off x="4519865" y="5317069"/>
            <a:ext cx="2531000" cy="2531000"/>
          </a:xfrm>
          <a:prstGeom prst="ellipse">
            <a:avLst/>
          </a:prstGeom>
          <a:noFill/>
          <a:ln w="57150">
            <a:solidFill>
              <a:srgbClr val="6A6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5290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訂版面配置">
    <p:bg>
      <p:bgPr>
        <a:pattFill prst="wdDnDiag">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6" name="Text Placeholder 9"/>
          <p:cNvSpPr>
            <a:spLocks noGrp="1"/>
          </p:cNvSpPr>
          <p:nvPr userDrawn="1">
            <p:ph type="body" sz="quarter" idx="10" hasCustomPrompt="1"/>
          </p:nvPr>
        </p:nvSpPr>
        <p:spPr>
          <a:xfrm>
            <a:off x="1274842" y="1196919"/>
            <a:ext cx="6490043" cy="3215832"/>
          </a:xfrm>
          <a:prstGeom prst="rect">
            <a:avLst/>
          </a:prstGeom>
        </p:spPr>
        <p:txBody>
          <a:bodyPr anchor="ctr">
            <a:normAutofit/>
          </a:bodyPr>
          <a:lstStyle>
            <a:lvl1pPr marL="0" indent="0" algn="ctr">
              <a:lnSpc>
                <a:spcPct val="100000"/>
              </a:lnSpc>
              <a:buNone/>
              <a:defRPr sz="4400" b="1" baseline="0">
                <a:solidFill>
                  <a:schemeClr val="tx1">
                    <a:lumMod val="85000"/>
                    <a:lumOff val="15000"/>
                  </a:schemeClr>
                </a:solidFill>
                <a:latin typeface="+mj-lt"/>
                <a:cs typeface="Arial" pitchFamily="34" charset="0"/>
              </a:defRPr>
            </a:lvl1pPr>
          </a:lstStyle>
          <a:p>
            <a:r>
              <a:rPr lang="en-US" altLang="ko-KR" dirty="0">
                <a:ea typeface="맑은 고딕" pitchFamily="50" charset="-127"/>
              </a:rPr>
              <a:t>free </a:t>
            </a:r>
            <a:r>
              <a:rPr lang="en-US" altLang="ko-KR" dirty="0" err="1">
                <a:ea typeface="맑은 고딕" pitchFamily="50" charset="-127"/>
              </a:rPr>
              <a:t>ppt</a:t>
            </a:r>
            <a:r>
              <a:rPr lang="en-US" altLang="ko-KR" dirty="0">
                <a:ea typeface="맑은 고딕" pitchFamily="50" charset="-127"/>
              </a:rPr>
              <a:t> templates</a:t>
            </a:r>
            <a:endParaRPr lang="en-US" altLang="ko-KR" dirty="0"/>
          </a:p>
        </p:txBody>
      </p:sp>
      <p:sp>
        <p:nvSpPr>
          <p:cNvPr id="47" name="Text Placeholder 9"/>
          <p:cNvSpPr>
            <a:spLocks noGrp="1"/>
          </p:cNvSpPr>
          <p:nvPr userDrawn="1">
            <p:ph type="body" sz="quarter" idx="11" hasCustomPrompt="1"/>
          </p:nvPr>
        </p:nvSpPr>
        <p:spPr>
          <a:xfrm>
            <a:off x="1274842" y="4605031"/>
            <a:ext cx="6490043" cy="617919"/>
          </a:xfrm>
          <a:prstGeom prst="rect">
            <a:avLst/>
          </a:prstGeom>
        </p:spPr>
        <p:txBody>
          <a:bodyPr anchor="ctr">
            <a:normAutofit/>
          </a:bodyPr>
          <a:lstStyle>
            <a:lvl1pPr marL="0" indent="0" algn="ctr">
              <a:buNone/>
              <a:defRPr sz="2800" b="0" baseline="0">
                <a:solidFill>
                  <a:schemeClr val="tx1">
                    <a:lumMod val="85000"/>
                    <a:lumOff val="15000"/>
                  </a:schemeClr>
                </a:solidFill>
                <a:latin typeface="+mn-lt"/>
                <a:cs typeface="Arial" pitchFamily="34" charset="0"/>
              </a:defRPr>
            </a:lvl1pPr>
          </a:lstStyle>
          <a:p>
            <a:pPr>
              <a:spcBef>
                <a:spcPts val="0"/>
              </a:spcBef>
              <a:defRPr/>
            </a:pPr>
            <a:r>
              <a:rPr lang="en-US" altLang="ko-KR" b="1" dirty="0"/>
              <a:t>insert the title of your presentation here</a:t>
            </a:r>
            <a:endParaRPr lang="en-US" altLang="ko-KR" dirty="0"/>
          </a:p>
        </p:txBody>
      </p:sp>
      <p:sp>
        <p:nvSpPr>
          <p:cNvPr id="54" name="橢圓 53"/>
          <p:cNvSpPr/>
          <p:nvPr userDrawn="1"/>
        </p:nvSpPr>
        <p:spPr>
          <a:xfrm>
            <a:off x="3123522" y="-1399600"/>
            <a:ext cx="722109" cy="722109"/>
          </a:xfrm>
          <a:prstGeom prst="ellipse">
            <a:avLst/>
          </a:prstGeom>
          <a:solidFill>
            <a:srgbClr val="A9A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p:cNvSpPr>
            <a:spLocks noChangeAspect="1"/>
          </p:cNvSpPr>
          <p:nvPr userDrawn="1"/>
        </p:nvSpPr>
        <p:spPr>
          <a:xfrm>
            <a:off x="2942995" y="-511991"/>
            <a:ext cx="361054" cy="361054"/>
          </a:xfrm>
          <a:prstGeom prst="ellipse">
            <a:avLst/>
          </a:prstGeom>
          <a:solidFill>
            <a:srgbClr val="6A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descr="http://www.ceec.edu.tw/layout/tw/images/logo.png"/>
          <p:cNvPicPr>
            <a:picLocks noChangeAspect="1" noChangeArrowheads="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r="75250"/>
          <a:stretch/>
        </p:blipFill>
        <p:spPr bwMode="auto">
          <a:xfrm>
            <a:off x="1870502" y="-707470"/>
            <a:ext cx="627998" cy="452830"/>
          </a:xfrm>
          <a:prstGeom prst="rect">
            <a:avLst/>
          </a:prstGeom>
          <a:noFill/>
          <a:extLst>
            <a:ext uri="{909E8E84-426E-40DD-AFC4-6F175D3DCCD1}">
              <a14:hiddenFill xmlns:a14="http://schemas.microsoft.com/office/drawing/2010/main">
                <a:solidFill>
                  <a:srgbClr val="FFFFFF"/>
                </a:solidFill>
              </a14:hiddenFill>
            </a:ext>
          </a:extLst>
        </p:spPr>
      </p:pic>
      <p:sp>
        <p:nvSpPr>
          <p:cNvPr id="59" name="橢圓 58"/>
          <p:cNvSpPr>
            <a:spLocks noChangeAspect="1"/>
          </p:cNvSpPr>
          <p:nvPr userDrawn="1"/>
        </p:nvSpPr>
        <p:spPr>
          <a:xfrm>
            <a:off x="4735985" y="-444662"/>
            <a:ext cx="177175" cy="177175"/>
          </a:xfrm>
          <a:prstGeom prst="ellipse">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橢圓 59"/>
          <p:cNvSpPr>
            <a:spLocks noChangeAspect="1"/>
          </p:cNvSpPr>
          <p:nvPr userDrawn="1"/>
        </p:nvSpPr>
        <p:spPr>
          <a:xfrm>
            <a:off x="4146105" y="-537194"/>
            <a:ext cx="373759" cy="373759"/>
          </a:xfrm>
          <a:prstGeom prst="ellipse">
            <a:avLst/>
          </a:prstGeom>
          <a:solidFill>
            <a:srgbClr val="A9A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userDrawn="1"/>
        </p:nvSpPr>
        <p:spPr>
          <a:xfrm>
            <a:off x="637559" y="721565"/>
            <a:ext cx="7916893" cy="5438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a:spLocks noChangeAspect="1"/>
          </p:cNvSpPr>
          <p:nvPr userDrawn="1"/>
        </p:nvSpPr>
        <p:spPr>
          <a:xfrm>
            <a:off x="-3144715" y="-3849186"/>
            <a:ext cx="5494030" cy="5494030"/>
          </a:xfrm>
          <a:prstGeom prst="ellipse">
            <a:avLst/>
          </a:prstGeom>
          <a:solidFill>
            <a:srgbClr val="DE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a:spLocks noChangeAspect="1"/>
          </p:cNvSpPr>
          <p:nvPr userDrawn="1"/>
        </p:nvSpPr>
        <p:spPr>
          <a:xfrm>
            <a:off x="6641432" y="4844526"/>
            <a:ext cx="3248526" cy="3248526"/>
          </a:xfrm>
          <a:prstGeom prst="ellipse">
            <a:avLst/>
          </a:prstGeom>
          <a:solidFill>
            <a:srgbClr val="A099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A9A3CD"/>
              </a:solidFill>
            </a:endParaRPr>
          </a:p>
        </p:txBody>
      </p:sp>
      <p:sp>
        <p:nvSpPr>
          <p:cNvPr id="19" name="橢圓 18"/>
          <p:cNvSpPr>
            <a:spLocks noChangeAspect="1"/>
          </p:cNvSpPr>
          <p:nvPr userDrawn="1"/>
        </p:nvSpPr>
        <p:spPr>
          <a:xfrm>
            <a:off x="-3359164" y="-4063635"/>
            <a:ext cx="5892435" cy="5892435"/>
          </a:xfrm>
          <a:prstGeom prst="ellipse">
            <a:avLst/>
          </a:prstGeom>
          <a:noFill/>
          <a:ln w="76200">
            <a:solidFill>
              <a:srgbClr val="C8C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62422" y="5811807"/>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9"/>
          <p:cNvSpPr>
            <a:spLocks noGrp="1"/>
          </p:cNvSpPr>
          <p:nvPr>
            <p:ph type="body" sz="quarter" idx="12"/>
          </p:nvPr>
        </p:nvSpPr>
        <p:spPr>
          <a:xfrm>
            <a:off x="901082" y="2487306"/>
            <a:ext cx="6490043" cy="3215832"/>
          </a:xfrm>
          <a:prstGeom prst="rect">
            <a:avLst/>
          </a:prstGeom>
        </p:spPr>
        <p:txBody>
          <a:bodyPr anchor="ctr">
            <a:normAutofit/>
          </a:bodyPr>
          <a:lstStyle>
            <a:lvl1pPr marL="0" indent="0" algn="l">
              <a:lnSpc>
                <a:spcPct val="100000"/>
              </a:lnSpc>
              <a:buNone/>
              <a:defRPr sz="4400" b="1" baseline="0">
                <a:solidFill>
                  <a:schemeClr val="tx1">
                    <a:lumMod val="85000"/>
                    <a:lumOff val="15000"/>
                  </a:schemeClr>
                </a:solidFill>
                <a:latin typeface="+mn-ea"/>
                <a:ea typeface="+mn-ea"/>
                <a:cs typeface="Arial" pitchFamily="34" charset="0"/>
              </a:defRPr>
            </a:lvl1pPr>
          </a:lstStyle>
          <a:p>
            <a:endParaRPr lang="en-US" altLang="ko-KR" dirty="0"/>
          </a:p>
        </p:txBody>
      </p:sp>
      <p:sp>
        <p:nvSpPr>
          <p:cNvPr id="17" name="Text Placeholder 9"/>
          <p:cNvSpPr>
            <a:spLocks noGrp="1"/>
          </p:cNvSpPr>
          <p:nvPr>
            <p:ph type="body" sz="quarter" idx="13"/>
          </p:nvPr>
        </p:nvSpPr>
        <p:spPr>
          <a:xfrm>
            <a:off x="901083" y="1685340"/>
            <a:ext cx="6490043" cy="617919"/>
          </a:xfrm>
          <a:prstGeom prst="rect">
            <a:avLst/>
          </a:prstGeom>
        </p:spPr>
        <p:txBody>
          <a:bodyPr anchor="ctr">
            <a:normAutofit/>
          </a:bodyPr>
          <a:lstStyle>
            <a:lvl1pPr marL="0" indent="0" algn="l">
              <a:buNone/>
              <a:defRPr sz="2800" b="1" baseline="0">
                <a:solidFill>
                  <a:schemeClr val="tx1">
                    <a:lumMod val="85000"/>
                    <a:lumOff val="15000"/>
                  </a:schemeClr>
                </a:solidFill>
                <a:latin typeface="+mn-lt"/>
                <a:cs typeface="Arial" pitchFamily="34" charset="0"/>
              </a:defRPr>
            </a:lvl1pPr>
          </a:lstStyle>
          <a:p>
            <a:pPr>
              <a:spcBef>
                <a:spcPts val="0"/>
              </a:spcBef>
              <a:defRPr/>
            </a:pPr>
            <a:endParaRPr lang="en-US" altLang="ko-KR" dirty="0"/>
          </a:p>
        </p:txBody>
      </p:sp>
    </p:spTree>
    <p:extLst>
      <p:ext uri="{BB962C8B-B14F-4D97-AF65-F5344CB8AC3E}">
        <p14:creationId xmlns:p14="http://schemas.microsoft.com/office/powerpoint/2010/main" val="331104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自訂版面配置">
    <p:spTree>
      <p:nvGrpSpPr>
        <p:cNvPr id="1" name=""/>
        <p:cNvGrpSpPr/>
        <p:nvPr/>
      </p:nvGrpSpPr>
      <p:grpSpPr>
        <a:xfrm>
          <a:off x="0" y="0"/>
          <a:ext cx="0" cy="0"/>
          <a:chOff x="0" y="0"/>
          <a:chExt cx="0" cy="0"/>
        </a:xfrm>
      </p:grpSpPr>
      <p:sp>
        <p:nvSpPr>
          <p:cNvPr id="6" name="Rectangle 5"/>
          <p:cNvSpPr/>
          <p:nvPr userDrawn="1"/>
        </p:nvSpPr>
        <p:spPr>
          <a:xfrm>
            <a:off x="-1655" y="0"/>
            <a:ext cx="1134272" cy="6858000"/>
          </a:xfrm>
          <a:prstGeom prst="rect">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3" name="日期版面配置區 2"/>
          <p:cNvSpPr>
            <a:spLocks noGrp="1"/>
          </p:cNvSpPr>
          <p:nvPr userDrawn="1">
            <p:ph type="dt" sz="half" idx="10"/>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E35197-4AD1-4AB6-A7FD-B22EFF112486}"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4" name="頁尾版面配置區 3"/>
          <p:cNvSpPr>
            <a:spLocks noGrp="1"/>
          </p:cNvSpPr>
          <p:nvPr userDrawn="1">
            <p:ph type="ftr" sz="quarter" idx="11"/>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5" name="投影片編號版面配置區 4"/>
          <p:cNvSpPr>
            <a:spLocks noGrp="1"/>
          </p:cNvSpPr>
          <p:nvPr userDrawn="1">
            <p:ph type="sldNum" sz="quarter" idx="12"/>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sp>
        <p:nvSpPr>
          <p:cNvPr id="7" name="Text Placeholder 9"/>
          <p:cNvSpPr>
            <a:spLocks noGrp="1"/>
          </p:cNvSpPr>
          <p:nvPr>
            <p:ph type="body" sz="quarter" idx="13"/>
          </p:nvPr>
        </p:nvSpPr>
        <p:spPr>
          <a:xfrm>
            <a:off x="1132616" y="123478"/>
            <a:ext cx="8011383" cy="835746"/>
          </a:xfrm>
          <a:prstGeom prst="rect">
            <a:avLst/>
          </a:prstGeom>
        </p:spPr>
        <p:txBody>
          <a:bodyPr anchor="ctr">
            <a:noAutofit/>
          </a:bodyPr>
          <a:lstStyle>
            <a:lvl1pPr marL="268288" indent="0" algn="l">
              <a:buNone/>
              <a:defRPr sz="4000" b="1" baseline="0">
                <a:solidFill>
                  <a:schemeClr val="tx2"/>
                </a:solidFill>
                <a:latin typeface="+mn-lt"/>
                <a:cs typeface="Arial" pitchFamily="34" charset="0"/>
              </a:defRPr>
            </a:lvl1pPr>
          </a:lstStyle>
          <a:p>
            <a:pPr lvl="0"/>
            <a:endParaRPr lang="en-US" altLang="ko-KR" dirty="0"/>
          </a:p>
        </p:txBody>
      </p:sp>
      <p:grpSp>
        <p:nvGrpSpPr>
          <p:cNvPr id="25" name="Group 5"/>
          <p:cNvGrpSpPr/>
          <p:nvPr userDrawn="1"/>
        </p:nvGrpSpPr>
        <p:grpSpPr>
          <a:xfrm>
            <a:off x="2285375" y="1375753"/>
            <a:ext cx="6934199" cy="720000"/>
            <a:chOff x="3131840" y="1491630"/>
            <a:chExt cx="5256584" cy="576064"/>
          </a:xfrm>
        </p:grpSpPr>
        <p:sp>
          <p:nvSpPr>
            <p:cNvPr id="26"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7" name="Right Triangle 4"/>
            <p:cNvSpPr/>
            <p:nvPr/>
          </p:nvSpPr>
          <p:spPr>
            <a:xfrm rot="5400000">
              <a:off x="3203840" y="1419630"/>
              <a:ext cx="576000" cy="720000"/>
            </a:xfrm>
            <a:prstGeom prst="rtTriangl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panose="020B0604020202020204"/>
                <a:cs typeface="+mn-cs"/>
              </a:endParaRPr>
            </a:p>
          </p:txBody>
        </p:sp>
      </p:grpSp>
      <p:grpSp>
        <p:nvGrpSpPr>
          <p:cNvPr id="28" name="Group 16"/>
          <p:cNvGrpSpPr/>
          <p:nvPr userDrawn="1"/>
        </p:nvGrpSpPr>
        <p:grpSpPr>
          <a:xfrm>
            <a:off x="2296886" y="2273679"/>
            <a:ext cx="6934199" cy="720000"/>
            <a:chOff x="3131840" y="1491630"/>
            <a:chExt cx="5256584" cy="576064"/>
          </a:xfrm>
        </p:grpSpPr>
        <p:sp>
          <p:nvSpPr>
            <p:cNvPr id="29"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30" name="Right Triangle 18"/>
            <p:cNvSpPr/>
            <p:nvPr/>
          </p:nvSpPr>
          <p:spPr>
            <a:xfrm rot="5400000">
              <a:off x="3203840" y="1419630"/>
              <a:ext cx="576000" cy="720000"/>
            </a:xfrm>
            <a:prstGeom prst="rtTriangl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31" name="Group 19"/>
          <p:cNvGrpSpPr/>
          <p:nvPr userDrawn="1"/>
        </p:nvGrpSpPr>
        <p:grpSpPr>
          <a:xfrm>
            <a:off x="2291131" y="3171605"/>
            <a:ext cx="6934199" cy="720000"/>
            <a:chOff x="3131840" y="1491630"/>
            <a:chExt cx="5256584" cy="576064"/>
          </a:xfrm>
        </p:grpSpPr>
        <p:sp>
          <p:nvSpPr>
            <p:cNvPr id="32"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33" name="Right Triangle 21"/>
            <p:cNvSpPr/>
            <p:nvPr/>
          </p:nvSpPr>
          <p:spPr>
            <a:xfrm rot="5400000">
              <a:off x="3203840" y="1419630"/>
              <a:ext cx="576000" cy="720000"/>
            </a:xfrm>
            <a:prstGeom prst="rtTriangl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grpSp>
      <p:grpSp>
        <p:nvGrpSpPr>
          <p:cNvPr id="34" name="Group 22"/>
          <p:cNvGrpSpPr/>
          <p:nvPr userDrawn="1"/>
        </p:nvGrpSpPr>
        <p:grpSpPr>
          <a:xfrm>
            <a:off x="2285376" y="4069531"/>
            <a:ext cx="6934199" cy="720000"/>
            <a:chOff x="3131840" y="1491630"/>
            <a:chExt cx="5256584" cy="576064"/>
          </a:xfrm>
        </p:grpSpPr>
        <p:sp>
          <p:nvSpPr>
            <p:cNvPr id="35" name="Rectangle 23"/>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36" name="Right Triangle 24"/>
            <p:cNvSpPr/>
            <p:nvPr/>
          </p:nvSpPr>
          <p:spPr>
            <a:xfrm rot="5400000">
              <a:off x="3203840" y="1419630"/>
              <a:ext cx="576000" cy="720000"/>
            </a:xfrm>
            <a:prstGeom prst="rtTriangl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grpSp>
      <p:sp>
        <p:nvSpPr>
          <p:cNvPr id="37" name="TextBox 25"/>
          <p:cNvSpPr txBox="1"/>
          <p:nvPr userDrawn="1"/>
        </p:nvSpPr>
        <p:spPr>
          <a:xfrm>
            <a:off x="2346636" y="1379206"/>
            <a:ext cx="6192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Arial" panose="020B0604020202020204"/>
                <a:ea typeface="微軟正黑體"/>
                <a:cs typeface="Arial" pitchFamily="34" charset="0"/>
              </a:rPr>
              <a:t>01</a:t>
            </a:r>
            <a:endParaRPr kumimoji="0" lang="ko-KR" altLang="en-US" sz="2000" b="1" i="0" u="none" strike="noStrike" kern="1200" cap="none" spc="0" normalizeH="0" baseline="0" noProof="0" dirty="0">
              <a:ln>
                <a:noFill/>
              </a:ln>
              <a:solidFill>
                <a:prstClr val="white"/>
              </a:solidFill>
              <a:effectLst/>
              <a:uLnTx/>
              <a:uFillTx/>
              <a:latin typeface="Arial" panose="020B0604020202020204"/>
              <a:cs typeface="Arial" pitchFamily="34" charset="0"/>
            </a:endParaRPr>
          </a:p>
        </p:txBody>
      </p:sp>
      <p:sp>
        <p:nvSpPr>
          <p:cNvPr id="38" name="TextBox 26"/>
          <p:cNvSpPr txBox="1"/>
          <p:nvPr userDrawn="1"/>
        </p:nvSpPr>
        <p:spPr>
          <a:xfrm>
            <a:off x="2346636" y="2291642"/>
            <a:ext cx="6192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Arial" panose="020B0604020202020204"/>
                <a:ea typeface="微軟正黑體"/>
                <a:cs typeface="Arial" pitchFamily="34" charset="0"/>
              </a:rPr>
              <a:t>02</a:t>
            </a:r>
            <a:endParaRPr kumimoji="0" lang="ko-KR" altLang="en-US" sz="2000" b="1" i="0" u="none" strike="noStrike" kern="1200" cap="none" spc="0" normalizeH="0" baseline="0" noProof="0" dirty="0">
              <a:ln>
                <a:noFill/>
              </a:ln>
              <a:solidFill>
                <a:prstClr val="white"/>
              </a:solidFill>
              <a:effectLst/>
              <a:uLnTx/>
              <a:uFillTx/>
              <a:latin typeface="Arial" panose="020B0604020202020204"/>
              <a:cs typeface="Arial" pitchFamily="34" charset="0"/>
            </a:endParaRPr>
          </a:p>
        </p:txBody>
      </p:sp>
      <p:sp>
        <p:nvSpPr>
          <p:cNvPr id="39" name="TextBox 27"/>
          <p:cNvSpPr txBox="1"/>
          <p:nvPr userDrawn="1"/>
        </p:nvSpPr>
        <p:spPr>
          <a:xfrm>
            <a:off x="2346636" y="3179740"/>
            <a:ext cx="6192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Arial" panose="020B0604020202020204"/>
                <a:ea typeface="微軟正黑體"/>
                <a:cs typeface="Arial" pitchFamily="34" charset="0"/>
              </a:rPr>
              <a:t>03</a:t>
            </a:r>
            <a:endParaRPr kumimoji="0" lang="ko-KR" altLang="en-US" sz="2000" b="1" i="0" u="none" strike="noStrike" kern="1200" cap="none" spc="0" normalizeH="0" baseline="0" noProof="0" dirty="0">
              <a:ln>
                <a:noFill/>
              </a:ln>
              <a:solidFill>
                <a:prstClr val="white"/>
              </a:solidFill>
              <a:effectLst/>
              <a:uLnTx/>
              <a:uFillTx/>
              <a:latin typeface="Arial" panose="020B0604020202020204"/>
              <a:cs typeface="Arial" pitchFamily="34" charset="0"/>
            </a:endParaRPr>
          </a:p>
        </p:txBody>
      </p:sp>
      <p:sp>
        <p:nvSpPr>
          <p:cNvPr id="40" name="TextBox 28"/>
          <p:cNvSpPr txBox="1"/>
          <p:nvPr userDrawn="1"/>
        </p:nvSpPr>
        <p:spPr>
          <a:xfrm>
            <a:off x="2329370" y="4063595"/>
            <a:ext cx="6192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Arial" panose="020B0604020202020204"/>
                <a:ea typeface="微軟正黑體"/>
                <a:cs typeface="Arial" pitchFamily="34" charset="0"/>
              </a:rPr>
              <a:t>04</a:t>
            </a:r>
            <a:endParaRPr kumimoji="0" lang="ko-KR" altLang="en-US" sz="2000" b="1" i="0" u="none" strike="noStrike" kern="1200" cap="none" spc="0" normalizeH="0" baseline="0" noProof="0" dirty="0">
              <a:ln>
                <a:noFill/>
              </a:ln>
              <a:solidFill>
                <a:prstClr val="white"/>
              </a:solidFill>
              <a:effectLst/>
              <a:uLnTx/>
              <a:uFillTx/>
              <a:latin typeface="Arial" panose="020B0604020202020204"/>
              <a:cs typeface="Arial" pitchFamily="34" charset="0"/>
            </a:endParaRPr>
          </a:p>
        </p:txBody>
      </p:sp>
      <p:grpSp>
        <p:nvGrpSpPr>
          <p:cNvPr id="44" name="Group 22"/>
          <p:cNvGrpSpPr/>
          <p:nvPr userDrawn="1"/>
        </p:nvGrpSpPr>
        <p:grpSpPr>
          <a:xfrm>
            <a:off x="2285374" y="4967457"/>
            <a:ext cx="6934199" cy="720000"/>
            <a:chOff x="3131840" y="1491630"/>
            <a:chExt cx="5256584" cy="576064"/>
          </a:xfrm>
        </p:grpSpPr>
        <p:sp>
          <p:nvSpPr>
            <p:cNvPr id="45" name="Rectangle 23"/>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6" name="Right Triangle 24"/>
            <p:cNvSpPr/>
            <p:nvPr/>
          </p:nvSpPr>
          <p:spPr>
            <a:xfrm rot="5400000">
              <a:off x="3203840" y="1419630"/>
              <a:ext cx="576000" cy="720000"/>
            </a:xfrm>
            <a:prstGeom prst="rtTriangl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grpSp>
      <p:sp>
        <p:nvSpPr>
          <p:cNvPr id="47" name="TextBox 28"/>
          <p:cNvSpPr txBox="1"/>
          <p:nvPr userDrawn="1"/>
        </p:nvSpPr>
        <p:spPr>
          <a:xfrm>
            <a:off x="2329368" y="4963134"/>
            <a:ext cx="6192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Arial" panose="020B0604020202020204"/>
                <a:ea typeface="微軟正黑體"/>
                <a:cs typeface="Arial" pitchFamily="34" charset="0"/>
              </a:rPr>
              <a:t>05</a:t>
            </a:r>
            <a:endParaRPr kumimoji="0" lang="ko-KR" altLang="en-US" sz="2000" b="1" i="0" u="none" strike="noStrike" kern="1200" cap="none" spc="0" normalizeH="0" baseline="0" noProof="0" dirty="0">
              <a:ln>
                <a:noFill/>
              </a:ln>
              <a:solidFill>
                <a:prstClr val="white"/>
              </a:solidFill>
              <a:effectLst/>
              <a:uLnTx/>
              <a:uFillTx/>
              <a:latin typeface="Arial" panose="020B0604020202020204"/>
              <a:cs typeface="Arial" pitchFamily="34" charset="0"/>
            </a:endParaRPr>
          </a:p>
        </p:txBody>
      </p:sp>
      <p:pic>
        <p:nvPicPr>
          <p:cNvPr id="4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89441"/>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6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訂版面配置">
    <p:spTree>
      <p:nvGrpSpPr>
        <p:cNvPr id="1" name=""/>
        <p:cNvGrpSpPr/>
        <p:nvPr/>
      </p:nvGrpSpPr>
      <p:grpSpPr>
        <a:xfrm>
          <a:off x="0" y="0"/>
          <a:ext cx="0" cy="0"/>
          <a:chOff x="0" y="0"/>
          <a:chExt cx="0" cy="0"/>
        </a:xfrm>
      </p:grpSpPr>
      <p:sp>
        <p:nvSpPr>
          <p:cNvPr id="6" name="Rectangle 5"/>
          <p:cNvSpPr/>
          <p:nvPr userDrawn="1"/>
        </p:nvSpPr>
        <p:spPr>
          <a:xfrm>
            <a:off x="-1655" y="0"/>
            <a:ext cx="1134272" cy="6858000"/>
          </a:xfrm>
          <a:prstGeom prst="rect">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3" name="日期版面配置區 2"/>
          <p:cNvSpPr>
            <a:spLocks noGrp="1"/>
          </p:cNvSpPr>
          <p:nvPr userDrawn="1">
            <p:ph type="dt" sz="half" idx="10"/>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6D1696-A66D-4CC5-8929-6DFE7C178365}"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4" name="頁尾版面配置區 3"/>
          <p:cNvSpPr>
            <a:spLocks noGrp="1"/>
          </p:cNvSpPr>
          <p:nvPr userDrawn="1">
            <p:ph type="ftr" sz="quarter" idx="11"/>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5" name="投影片編號版面配置區 4"/>
          <p:cNvSpPr>
            <a:spLocks noGrp="1"/>
          </p:cNvSpPr>
          <p:nvPr userDrawn="1">
            <p:ph type="sldNum" sz="quarter" idx="12"/>
          </p:nvPr>
        </p:nvSpPr>
        <p:spPr>
          <a:xfrm>
            <a:off x="6673103"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3B10F-DBEB-4A5B-B300-B5D663FBB22B}" type="slidenum">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7" name="Text Placeholder 9"/>
          <p:cNvSpPr>
            <a:spLocks noGrp="1"/>
          </p:cNvSpPr>
          <p:nvPr>
            <p:ph type="body" sz="quarter" idx="13"/>
          </p:nvPr>
        </p:nvSpPr>
        <p:spPr>
          <a:xfrm>
            <a:off x="1132616" y="123478"/>
            <a:ext cx="8011383" cy="835746"/>
          </a:xfrm>
          <a:prstGeom prst="rect">
            <a:avLst/>
          </a:prstGeom>
        </p:spPr>
        <p:txBody>
          <a:bodyPr anchor="ctr">
            <a:noAutofit/>
          </a:bodyPr>
          <a:lstStyle>
            <a:lvl1pPr marL="268288" indent="0" algn="l">
              <a:buNone/>
              <a:defRPr sz="4000" b="1" baseline="0">
                <a:solidFill>
                  <a:schemeClr val="tx2"/>
                </a:solidFill>
                <a:latin typeface="+mn-lt"/>
                <a:cs typeface="Arial" pitchFamily="34" charset="0"/>
              </a:defRPr>
            </a:lvl1pPr>
          </a:lstStyle>
          <a:p>
            <a:pPr lvl="0"/>
            <a:endParaRPr lang="en-US" altLang="ko-KR"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89441"/>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0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自訂版面配置">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0" y="123478"/>
            <a:ext cx="9144000" cy="835746"/>
          </a:xfrm>
          <a:prstGeom prst="rect">
            <a:avLst/>
          </a:prstGeom>
        </p:spPr>
        <p:txBody>
          <a:bodyPr anchor="ctr">
            <a:noAutofit/>
          </a:bodyPr>
          <a:lstStyle>
            <a:lvl1pPr marL="268288" indent="0" algn="l">
              <a:buNone/>
              <a:defRPr sz="4000" b="1" baseline="0">
                <a:solidFill>
                  <a:schemeClr val="tx2"/>
                </a:solidFill>
                <a:latin typeface="+mj-lt"/>
                <a:cs typeface="Arial" pitchFamily="34" charset="0"/>
              </a:defRPr>
            </a:lvl1pPr>
          </a:lstStyle>
          <a:p>
            <a:pPr lvl="0"/>
            <a:endParaRPr lang="en-US" altLang="ko-KR" dirty="0"/>
          </a:p>
        </p:txBody>
      </p:sp>
      <p:sp>
        <p:nvSpPr>
          <p:cNvPr id="8" name="Rectangle 3"/>
          <p:cNvSpPr/>
          <p:nvPr userDrawn="1"/>
        </p:nvSpPr>
        <p:spPr>
          <a:xfrm>
            <a:off x="0" y="6556191"/>
            <a:ext cx="9144000" cy="311145"/>
          </a:xfrm>
          <a:prstGeom prst="rect">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9" name="Rectangle 4"/>
          <p:cNvSpPr/>
          <p:nvPr userDrawn="1"/>
        </p:nvSpPr>
        <p:spPr>
          <a:xfrm>
            <a:off x="0" y="0"/>
            <a:ext cx="9144000" cy="72000"/>
          </a:xfrm>
          <a:prstGeom prst="rect">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14" name="日期版面配置區 2"/>
          <p:cNvSpPr>
            <a:spLocks noGrp="1"/>
          </p:cNvSpPr>
          <p:nvPr>
            <p:ph type="dt" sz="half" idx="11"/>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05EED0-E76F-4929-A2EC-738CE4BDD1E2}"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5" name="頁尾版面配置區 3"/>
          <p:cNvSpPr>
            <a:spLocks noGrp="1"/>
          </p:cNvSpPr>
          <p:nvPr>
            <p:ph type="ftr" sz="quarter" idx="12"/>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tint val="75000"/>
                </a:prstClr>
              </a:solidFill>
              <a:effectLst/>
              <a:uLnTx/>
              <a:uFillTx/>
              <a:latin typeface="Times New Roman"/>
              <a:ea typeface="微軟正黑體"/>
              <a:cs typeface="+mn-cs"/>
            </a:endParaRPr>
          </a:p>
        </p:txBody>
      </p:sp>
      <p:sp>
        <p:nvSpPr>
          <p:cNvPr id="16" name="投影片編號版面配置區 4"/>
          <p:cNvSpPr>
            <a:spLocks noGrp="1"/>
          </p:cNvSpPr>
          <p:nvPr>
            <p:ph type="sldNum" sz="quarter" idx="13"/>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sp>
        <p:nvSpPr>
          <p:cNvPr id="3" name="內容版面配置區 2"/>
          <p:cNvSpPr>
            <a:spLocks noGrp="1"/>
          </p:cNvSpPr>
          <p:nvPr>
            <p:ph sz="quarter" idx="14"/>
          </p:nvPr>
        </p:nvSpPr>
        <p:spPr>
          <a:xfrm>
            <a:off x="403225" y="1219200"/>
            <a:ext cx="8337550" cy="515461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89441"/>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69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14" name="Rectangle 3"/>
          <p:cNvSpPr/>
          <p:nvPr userDrawn="1"/>
        </p:nvSpPr>
        <p:spPr>
          <a:xfrm>
            <a:off x="0" y="6556191"/>
            <a:ext cx="9144000" cy="311145"/>
          </a:xfrm>
          <a:prstGeom prst="rect">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9" name="Text Placeholder 9"/>
          <p:cNvSpPr>
            <a:spLocks noGrp="1"/>
          </p:cNvSpPr>
          <p:nvPr>
            <p:ph type="body" sz="quarter" idx="13"/>
          </p:nvPr>
        </p:nvSpPr>
        <p:spPr>
          <a:xfrm>
            <a:off x="0" y="123478"/>
            <a:ext cx="9144000" cy="835746"/>
          </a:xfrm>
          <a:prstGeom prst="rect">
            <a:avLst/>
          </a:prstGeom>
        </p:spPr>
        <p:txBody>
          <a:bodyPr anchor="ctr">
            <a:noAutofit/>
          </a:bodyPr>
          <a:lstStyle>
            <a:lvl1pPr marL="268288" indent="0" algn="l">
              <a:buNone/>
              <a:defRPr sz="4000" b="1" baseline="0">
                <a:solidFill>
                  <a:schemeClr val="tx2"/>
                </a:solidFill>
                <a:latin typeface="+mj-lt"/>
                <a:cs typeface="Arial" pitchFamily="34" charset="0"/>
              </a:defRPr>
            </a:lvl1pPr>
          </a:lstStyle>
          <a:p>
            <a:pPr lvl="0"/>
            <a:endParaRPr lang="en-US" altLang="ko-KR" dirty="0"/>
          </a:p>
        </p:txBody>
      </p:sp>
      <p:sp>
        <p:nvSpPr>
          <p:cNvPr id="10" name="Rectangle 5"/>
          <p:cNvSpPr/>
          <p:nvPr userDrawn="1"/>
        </p:nvSpPr>
        <p:spPr>
          <a:xfrm>
            <a:off x="-1655" y="215152"/>
            <a:ext cx="227229" cy="609601"/>
          </a:xfrm>
          <a:prstGeom prst="rect">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11" name="日期版面配置區 2"/>
          <p:cNvSpPr>
            <a:spLocks noGrp="1"/>
          </p:cNvSpPr>
          <p:nvPr>
            <p:ph type="dt" sz="half" idx="11"/>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ED0B90-9795-41D9-BE8D-FAF53173F4A0}"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2" name="頁尾版面配置區 3"/>
          <p:cNvSpPr>
            <a:spLocks noGrp="1"/>
          </p:cNvSpPr>
          <p:nvPr>
            <p:ph type="ftr" sz="quarter" idx="12"/>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3" name="投影片編號版面配置區 4"/>
          <p:cNvSpPr>
            <a:spLocks noGrp="1"/>
          </p:cNvSpPr>
          <p:nvPr>
            <p:ph type="sldNum" sz="quarter" idx="14"/>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sp>
        <p:nvSpPr>
          <p:cNvPr id="3" name="文字版面配置區 2"/>
          <p:cNvSpPr>
            <a:spLocks noGrp="1"/>
          </p:cNvSpPr>
          <p:nvPr>
            <p:ph type="body" sz="quarter" idx="15"/>
          </p:nvPr>
        </p:nvSpPr>
        <p:spPr>
          <a:xfrm>
            <a:off x="403200" y="1156446"/>
            <a:ext cx="8337600" cy="5155200"/>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89441"/>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62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自訂版面配置">
    <p:spTree>
      <p:nvGrpSpPr>
        <p:cNvPr id="1" name=""/>
        <p:cNvGrpSpPr/>
        <p:nvPr/>
      </p:nvGrpSpPr>
      <p:grpSpPr>
        <a:xfrm>
          <a:off x="0" y="0"/>
          <a:ext cx="0" cy="0"/>
          <a:chOff x="0" y="0"/>
          <a:chExt cx="0" cy="0"/>
        </a:xfrm>
      </p:grpSpPr>
      <p:sp>
        <p:nvSpPr>
          <p:cNvPr id="14" name="Rectangle 3"/>
          <p:cNvSpPr/>
          <p:nvPr userDrawn="1"/>
        </p:nvSpPr>
        <p:spPr>
          <a:xfrm>
            <a:off x="0" y="6556191"/>
            <a:ext cx="9144000" cy="311145"/>
          </a:xfrm>
          <a:prstGeom prst="rect">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9" name="Text Placeholder 9"/>
          <p:cNvSpPr>
            <a:spLocks noGrp="1"/>
          </p:cNvSpPr>
          <p:nvPr>
            <p:ph type="body" sz="quarter" idx="13"/>
          </p:nvPr>
        </p:nvSpPr>
        <p:spPr>
          <a:xfrm>
            <a:off x="0" y="123478"/>
            <a:ext cx="9144000" cy="835746"/>
          </a:xfrm>
          <a:prstGeom prst="rect">
            <a:avLst/>
          </a:prstGeom>
        </p:spPr>
        <p:txBody>
          <a:bodyPr anchor="ctr">
            <a:noAutofit/>
          </a:bodyPr>
          <a:lstStyle>
            <a:lvl1pPr marL="268288" indent="0" algn="l">
              <a:buNone/>
              <a:defRPr sz="4000" b="1" baseline="0">
                <a:solidFill>
                  <a:schemeClr val="tx2"/>
                </a:solidFill>
                <a:latin typeface="+mj-lt"/>
                <a:cs typeface="Arial" pitchFamily="34" charset="0"/>
              </a:defRPr>
            </a:lvl1pPr>
          </a:lstStyle>
          <a:p>
            <a:pPr lvl="0"/>
            <a:endParaRPr lang="en-US" altLang="ko-KR" dirty="0"/>
          </a:p>
        </p:txBody>
      </p:sp>
      <p:sp>
        <p:nvSpPr>
          <p:cNvPr id="10" name="Rectangle 5"/>
          <p:cNvSpPr/>
          <p:nvPr userDrawn="1"/>
        </p:nvSpPr>
        <p:spPr>
          <a:xfrm>
            <a:off x="-1655" y="215152"/>
            <a:ext cx="227229" cy="609601"/>
          </a:xfrm>
          <a:prstGeom prst="rect">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11" name="日期版面配置區 2"/>
          <p:cNvSpPr>
            <a:spLocks noGrp="1"/>
          </p:cNvSpPr>
          <p:nvPr>
            <p:ph type="dt" sz="half" idx="11"/>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F8DAC1-9AC1-4BF0-BC45-AE6015D43EF1}"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2" name="頁尾版面配置區 3"/>
          <p:cNvSpPr>
            <a:spLocks noGrp="1"/>
          </p:cNvSpPr>
          <p:nvPr>
            <p:ph type="ftr" sz="quarter" idx="12"/>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3" name="投影片編號版面配置區 4"/>
          <p:cNvSpPr>
            <a:spLocks noGrp="1"/>
          </p:cNvSpPr>
          <p:nvPr>
            <p:ph type="sldNum" sz="quarter" idx="14"/>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89441"/>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349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自訂版面配置">
    <p:spTree>
      <p:nvGrpSpPr>
        <p:cNvPr id="1" name=""/>
        <p:cNvGrpSpPr/>
        <p:nvPr/>
      </p:nvGrpSpPr>
      <p:grpSpPr>
        <a:xfrm>
          <a:off x="0" y="0"/>
          <a:ext cx="0" cy="0"/>
          <a:chOff x="0" y="0"/>
          <a:chExt cx="0" cy="0"/>
        </a:xfrm>
      </p:grpSpPr>
      <p:sp>
        <p:nvSpPr>
          <p:cNvPr id="14" name="Rectangle 3"/>
          <p:cNvSpPr/>
          <p:nvPr userDrawn="1"/>
        </p:nvSpPr>
        <p:spPr>
          <a:xfrm>
            <a:off x="0" y="6556191"/>
            <a:ext cx="9144000" cy="311145"/>
          </a:xfrm>
          <a:prstGeom prst="rect">
            <a:avLst/>
          </a:prstGeom>
          <a:solidFill>
            <a:srgbClr val="C8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imes New Roman"/>
              <a:cs typeface="+mn-cs"/>
            </a:endParaRPr>
          </a:p>
        </p:txBody>
      </p:sp>
      <p:sp>
        <p:nvSpPr>
          <p:cNvPr id="9" name="Text Placeholder 9"/>
          <p:cNvSpPr>
            <a:spLocks noGrp="1"/>
          </p:cNvSpPr>
          <p:nvPr>
            <p:ph type="body" sz="quarter" idx="13"/>
          </p:nvPr>
        </p:nvSpPr>
        <p:spPr>
          <a:xfrm>
            <a:off x="0" y="123478"/>
            <a:ext cx="9144000" cy="835746"/>
          </a:xfrm>
          <a:prstGeom prst="rect">
            <a:avLst/>
          </a:prstGeom>
        </p:spPr>
        <p:txBody>
          <a:bodyPr anchor="ctr">
            <a:noAutofit/>
          </a:bodyPr>
          <a:lstStyle>
            <a:lvl1pPr marL="268288" indent="0" algn="l">
              <a:buNone/>
              <a:defRPr sz="4000" b="1" baseline="0">
                <a:solidFill>
                  <a:schemeClr val="tx2"/>
                </a:solidFill>
                <a:latin typeface="+mj-lt"/>
                <a:cs typeface="Arial" pitchFamily="34" charset="0"/>
              </a:defRPr>
            </a:lvl1pPr>
          </a:lstStyle>
          <a:p>
            <a:pPr lvl="0"/>
            <a:endParaRPr lang="en-US" altLang="ko-KR" dirty="0"/>
          </a:p>
        </p:txBody>
      </p:sp>
      <p:sp>
        <p:nvSpPr>
          <p:cNvPr id="11" name="日期版面配置區 2"/>
          <p:cNvSpPr>
            <a:spLocks noGrp="1"/>
          </p:cNvSpPr>
          <p:nvPr>
            <p:ph type="dt" sz="half" idx="11"/>
          </p:nvPr>
        </p:nvSpPr>
        <p:spPr>
          <a:xfrm>
            <a:off x="1980073" y="6470052"/>
            <a:ext cx="9110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601974-5E9F-4C6F-AC97-0527BB188E0A}"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2" name="頁尾版面配置區 3"/>
          <p:cNvSpPr>
            <a:spLocks noGrp="1"/>
          </p:cNvSpPr>
          <p:nvPr>
            <p:ph type="ftr" sz="quarter" idx="12"/>
          </p:nvPr>
        </p:nvSpPr>
        <p:spPr>
          <a:xfrm>
            <a:off x="3089126" y="6470053"/>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13" name="投影片編號版面配置區 4"/>
          <p:cNvSpPr>
            <a:spLocks noGrp="1"/>
          </p:cNvSpPr>
          <p:nvPr>
            <p:ph type="sldNum" sz="quarter" idx="14"/>
          </p:nvPr>
        </p:nvSpPr>
        <p:spPr>
          <a:xfrm>
            <a:off x="6673103" y="6492875"/>
            <a:ext cx="2057400" cy="365125"/>
          </a:xfrm>
        </p:spPr>
        <p:txBody>
          <a:bodyPr/>
          <a:lstStyle>
            <a:lvl1pPr>
              <a:defRPr sz="1800"/>
            </a:lvl1pPr>
          </a:lstStyle>
          <a:p>
            <a:pPr>
              <a:defRPr/>
            </a:pPr>
            <a:fld id="{9AB3B10F-DBEB-4A5B-B300-B5D663FBB22B}"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sp>
        <p:nvSpPr>
          <p:cNvPr id="3" name="文字版面配置區 2"/>
          <p:cNvSpPr>
            <a:spLocks noGrp="1"/>
          </p:cNvSpPr>
          <p:nvPr>
            <p:ph type="body" sz="quarter" idx="15"/>
          </p:nvPr>
        </p:nvSpPr>
        <p:spPr>
          <a:xfrm>
            <a:off x="403200" y="1156446"/>
            <a:ext cx="8337600" cy="5155200"/>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574" y="6589441"/>
            <a:ext cx="1754499"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71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5335BB-0E3B-47F5-9F84-67518E0608E1}" type="datetime1">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t>2019/8/28</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微軟正黑體"/>
              <a:cs typeface="+mn-cs"/>
            </a:endParaRPr>
          </a:p>
        </p:txBody>
      </p:sp>
      <p:sp>
        <p:nvSpPr>
          <p:cNvPr id="6" name="投影片編號版面配置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20E8F07A-0F0E-4D0A-9694-6B3F12C0458F}" type="slidenum">
              <a:rPr lang="zh-TW" altLang="en-US" smtClean="0">
                <a:solidFill>
                  <a:prstClr val="black">
                    <a:tint val="75000"/>
                  </a:prstClr>
                </a:solidFill>
              </a:rPr>
              <a:pPr>
                <a:defRPr/>
              </a:pPr>
              <a:t>‹#›</a:t>
            </a:fld>
            <a:endParaRPr lang="zh-TW" altLang="en-US" sz="1200" dirty="0">
              <a:solidFill>
                <a:prstClr val="black">
                  <a:tint val="75000"/>
                </a:prstClr>
              </a:solidFill>
            </a:endParaRPr>
          </a:p>
        </p:txBody>
      </p:sp>
    </p:spTree>
    <p:extLst>
      <p:ext uri="{BB962C8B-B14F-4D97-AF65-F5344CB8AC3E}">
        <p14:creationId xmlns:p14="http://schemas.microsoft.com/office/powerpoint/2010/main" val="3577377757"/>
      </p:ext>
    </p:extLst>
  </p:cSld>
  <p:clrMap bg1="lt1" tx1="dk1" bg2="lt2" tx2="dk2" accent1="accent1" accent2="accent2" accent3="accent3" accent4="accent4" accent5="accent5" accent6="accent6" hlink="hlink" folHlink="folHlink"/>
  <p:sldLayoutIdLst>
    <p:sldLayoutId id="2147483682" r:id="rId1"/>
    <p:sldLayoutId id="2147483681" r:id="rId2"/>
    <p:sldLayoutId id="2147483683" r:id="rId3"/>
    <p:sldLayoutId id="2147483674" r:id="rId4"/>
    <p:sldLayoutId id="2147483684" r:id="rId5"/>
    <p:sldLayoutId id="2147483675" r:id="rId6"/>
    <p:sldLayoutId id="2147483676" r:id="rId7"/>
    <p:sldLayoutId id="2147483692" r:id="rId8"/>
    <p:sldLayoutId id="2147483691" r:id="rId9"/>
    <p:sldLayoutId id="2147483686" r:id="rId10"/>
    <p:sldLayoutId id="2147483685" r:id="rId11"/>
    <p:sldLayoutId id="2147483677" r:id="rId12"/>
    <p:sldLayoutId id="2147483678" r:id="rId13"/>
    <p:sldLayoutId id="2147483687" r:id="rId14"/>
    <p:sldLayoutId id="2147483688" r:id="rId15"/>
    <p:sldLayoutId id="2147483690" r:id="rId16"/>
    <p:sldLayoutId id="2147483689" r:id="rId17"/>
    <p:sldLayoutId id="2147483680" r:id="rId18"/>
    <p:sldLayoutId id="214748369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4"/>
          <p:cNvSpPr txBox="1">
            <a:spLocks/>
          </p:cNvSpPr>
          <p:nvPr/>
        </p:nvSpPr>
        <p:spPr>
          <a:xfrm>
            <a:off x="3450330" y="4739573"/>
            <a:ext cx="3469757" cy="92809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baseline="0">
                <a:solidFill>
                  <a:schemeClr val="tx1">
                    <a:lumMod val="85000"/>
                    <a:lumOff val="15000"/>
                  </a:schemeClr>
                </a:solidFill>
                <a:latin typeface="+mn-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b="1" dirty="0" smtClean="0">
                <a:solidFill>
                  <a:schemeClr val="tx1"/>
                </a:solidFill>
                <a:latin typeface="+mn-ea"/>
              </a:rPr>
              <a:t>大學入學考試中心</a:t>
            </a:r>
            <a:endParaRPr lang="en-US" altLang="zh-TW" b="1" dirty="0">
              <a:solidFill>
                <a:schemeClr val="tx2">
                  <a:lumMod val="75000"/>
                </a:schemeClr>
              </a:solidFill>
              <a:latin typeface="+mn-ea"/>
            </a:endParaRPr>
          </a:p>
        </p:txBody>
      </p:sp>
      <p:sp>
        <p:nvSpPr>
          <p:cNvPr id="6" name="文字版面配置區 1"/>
          <p:cNvSpPr txBox="1">
            <a:spLocks/>
          </p:cNvSpPr>
          <p:nvPr/>
        </p:nvSpPr>
        <p:spPr>
          <a:xfrm>
            <a:off x="1817743" y="2597818"/>
            <a:ext cx="5982880" cy="146618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4400" b="1"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TW" altLang="en-US" sz="8000" dirty="0" smtClean="0">
                <a:solidFill>
                  <a:srgbClr val="6A60A9"/>
                </a:solidFill>
              </a:rPr>
              <a:t>大考怎麼考</a:t>
            </a:r>
            <a:endParaRPr lang="zh-TW" altLang="en-US" sz="8000" dirty="0">
              <a:solidFill>
                <a:srgbClr val="6A60A9"/>
              </a:solidFill>
            </a:endParaRPr>
          </a:p>
        </p:txBody>
      </p:sp>
      <p:sp>
        <p:nvSpPr>
          <p:cNvPr id="2" name="矩形 1"/>
          <p:cNvSpPr/>
          <p:nvPr/>
        </p:nvSpPr>
        <p:spPr>
          <a:xfrm>
            <a:off x="274753" y="6161408"/>
            <a:ext cx="1531188" cy="461665"/>
          </a:xfrm>
          <a:prstGeom prst="rect">
            <a:avLst/>
          </a:prstGeom>
        </p:spPr>
        <p:txBody>
          <a:bodyPr wrap="none">
            <a:spAutoFit/>
          </a:bodyPr>
          <a:lstStyle/>
          <a:p>
            <a:r>
              <a:rPr lang="en-US" altLang="zh-TW" sz="2400" b="1" dirty="0" smtClean="0">
                <a:solidFill>
                  <a:schemeClr val="tx2">
                    <a:lumMod val="75000"/>
                  </a:schemeClr>
                </a:solidFill>
                <a:latin typeface="+mn-ea"/>
              </a:rPr>
              <a:t>108</a:t>
            </a:r>
            <a:r>
              <a:rPr lang="zh-TW" altLang="en-US" sz="2400" b="1" dirty="0" smtClean="0">
                <a:solidFill>
                  <a:schemeClr val="tx2">
                    <a:lumMod val="75000"/>
                  </a:schemeClr>
                </a:solidFill>
                <a:latin typeface="+mn-ea"/>
              </a:rPr>
              <a:t>年</a:t>
            </a:r>
            <a:r>
              <a:rPr lang="en-US" altLang="zh-TW" sz="2400" b="1" dirty="0" smtClean="0">
                <a:solidFill>
                  <a:schemeClr val="tx2">
                    <a:lumMod val="75000"/>
                  </a:schemeClr>
                </a:solidFill>
                <a:latin typeface="+mn-ea"/>
              </a:rPr>
              <a:t>8</a:t>
            </a:r>
            <a:r>
              <a:rPr lang="zh-TW" altLang="en-US" sz="2400" b="1" dirty="0">
                <a:solidFill>
                  <a:schemeClr val="tx2">
                    <a:lumMod val="75000"/>
                  </a:schemeClr>
                </a:solidFill>
                <a:latin typeface="+mn-ea"/>
              </a:rPr>
              <a:t>月</a:t>
            </a:r>
          </a:p>
        </p:txBody>
      </p:sp>
      <p:sp>
        <p:nvSpPr>
          <p:cNvPr id="7" name="文字方塊 6"/>
          <p:cNvSpPr txBox="1"/>
          <p:nvPr/>
        </p:nvSpPr>
        <p:spPr>
          <a:xfrm>
            <a:off x="274753" y="170337"/>
            <a:ext cx="4104456" cy="523220"/>
          </a:xfrm>
          <a:prstGeom prst="rect">
            <a:avLst/>
          </a:prstGeom>
          <a:noFill/>
        </p:spPr>
        <p:txBody>
          <a:bodyPr wrap="square" rtlCol="0">
            <a:spAutoFit/>
          </a:bodyPr>
          <a:lstStyle/>
          <a:p>
            <a:pPr algn="dist"/>
            <a:r>
              <a:rPr lang="zh-TW" altLang="en-US" sz="1400" dirty="0">
                <a:solidFill>
                  <a:srgbClr val="C00000"/>
                </a:solidFill>
              </a:rPr>
              <a:t>著作權屬財團法人大學入學考試中心基金會所有，</a:t>
            </a:r>
          </a:p>
          <a:p>
            <a:pPr algn="dist"/>
            <a:r>
              <a:rPr lang="zh-TW" altLang="en-US" sz="1400" dirty="0">
                <a:solidFill>
                  <a:srgbClr val="C00000"/>
                </a:solidFill>
              </a:rPr>
              <a:t>僅供非營利目的使用， 轉載請註明出處。</a:t>
            </a:r>
          </a:p>
        </p:txBody>
      </p:sp>
      <p:sp>
        <p:nvSpPr>
          <p:cNvPr id="3" name="文字方塊 2"/>
          <p:cNvSpPr txBox="1"/>
          <p:nvPr/>
        </p:nvSpPr>
        <p:spPr>
          <a:xfrm rot="21025141">
            <a:off x="686331" y="1518770"/>
            <a:ext cx="2080258" cy="1569660"/>
          </a:xfrm>
          <a:prstGeom prst="rect">
            <a:avLst/>
          </a:prstGeom>
          <a:noFill/>
        </p:spPr>
        <p:txBody>
          <a:bodyPr wrap="square" rtlCol="0">
            <a:spAutoFit/>
          </a:bodyPr>
          <a:lstStyle/>
          <a:p>
            <a:r>
              <a:rPr lang="en-US" altLang="zh-TW" sz="9600" b="1" dirty="0">
                <a:solidFill>
                  <a:schemeClr val="accent2">
                    <a:lumMod val="75000"/>
                  </a:schemeClr>
                </a:solidFill>
                <a:latin typeface="+mj-lt"/>
                <a:cs typeface="Arial" pitchFamily="34" charset="0"/>
              </a:rPr>
              <a:t>111</a:t>
            </a:r>
            <a:endParaRPr lang="zh-TW" altLang="en-US" sz="9600" b="1" dirty="0">
              <a:solidFill>
                <a:schemeClr val="accent2">
                  <a:lumMod val="75000"/>
                </a:schemeClr>
              </a:solidFill>
              <a:latin typeface="+mj-lt"/>
              <a:cs typeface="Arial" pitchFamily="34" charset="0"/>
            </a:endParaRPr>
          </a:p>
        </p:txBody>
      </p:sp>
    </p:spTree>
    <p:extLst>
      <p:ext uri="{BB962C8B-B14F-4D97-AF65-F5344CB8AC3E}">
        <p14:creationId xmlns:p14="http://schemas.microsoft.com/office/powerpoint/2010/main" val="608577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3"/>
          </p:nvPr>
        </p:nvSpPr>
        <p:spPr/>
        <p:txBody>
          <a:bodyPr vert="horz" lIns="91440" tIns="45720" rIns="91440" bIns="45720" rtlCol="0" anchor="ctr">
            <a:noAutofit/>
          </a:bodyPr>
          <a:lstStyle/>
          <a:p>
            <a:r>
              <a:rPr lang="zh-TW" altLang="en-US" dirty="0"/>
              <a:t>後續重要規劃與日程</a:t>
            </a:r>
          </a:p>
        </p:txBody>
      </p:sp>
      <p:sp>
        <p:nvSpPr>
          <p:cNvPr id="3" name="投影片編號版面配置區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3B10F-DBEB-4A5B-B300-B5D663FBB22B}" type="slidenum">
              <a:rPr kumimoji="0" lang="zh-TW" altLang="en-US" sz="18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endParaRPr>
          </a:p>
        </p:txBody>
      </p:sp>
      <p:sp>
        <p:nvSpPr>
          <p:cNvPr id="25" name="矩形 24"/>
          <p:cNvSpPr/>
          <p:nvPr/>
        </p:nvSpPr>
        <p:spPr>
          <a:xfrm>
            <a:off x="4572000" y="5892204"/>
            <a:ext cx="4353696" cy="523220"/>
          </a:xfrm>
          <a:prstGeom prst="rect">
            <a:avLst/>
          </a:prstGeom>
          <a:solidFill>
            <a:schemeClr val="bg1"/>
          </a:solid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參考練習卷僅作為參考示例，正式考試將考量學科內容、試題難度、題型</a:t>
            </a:r>
            <a:r>
              <a:rPr kumimoji="0" lang="zh-TW" altLang="en-US" sz="14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分布等</a:t>
            </a:r>
            <a:r>
              <a:rPr kumimoji="0" lang="zh-TW" altLang="en-US" sz="1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，組成最適當之試卷。</a:t>
            </a:r>
          </a:p>
        </p:txBody>
      </p:sp>
      <p:sp>
        <p:nvSpPr>
          <p:cNvPr id="26" name="文本框 25">
            <a:extLst>
              <a:ext uri="{FF2B5EF4-FFF2-40B4-BE49-F238E27FC236}">
                <a16:creationId xmlns:a16="http://schemas.microsoft.com/office/drawing/2014/main" id="{DFF2B022-0567-42CC-9574-B3698656893D}"/>
              </a:ext>
            </a:extLst>
          </p:cNvPr>
          <p:cNvSpPr>
            <a:spLocks noChangeArrowheads="1"/>
          </p:cNvSpPr>
          <p:nvPr/>
        </p:nvSpPr>
        <p:spPr bwMode="auto">
          <a:xfrm>
            <a:off x="913826" y="1189636"/>
            <a:ext cx="843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0000"/>
                </a:solidFill>
                <a:effectLst/>
                <a:uLnTx/>
                <a:uFillTx/>
                <a:latin typeface="微軟正黑體"/>
                <a:ea typeface="微軟正黑體"/>
                <a:cs typeface="+mn-cs"/>
                <a:sym typeface="微软雅黑" pitchFamily="34" charset="-122"/>
              </a:rPr>
              <a:t>108</a:t>
            </a:r>
            <a:r>
              <a:rPr kumimoji="0" lang="zh-TW" altLang="en-US" sz="1800" b="0" i="0" u="none" strike="noStrike" kern="1200" cap="none" spc="0" normalizeH="0" baseline="0" noProof="0" dirty="0">
                <a:ln>
                  <a:noFill/>
                </a:ln>
                <a:solidFill>
                  <a:srgbClr val="000000"/>
                </a:solidFill>
                <a:effectLst/>
                <a:uLnTx/>
                <a:uFillTx/>
                <a:latin typeface="微軟正黑體"/>
                <a:ea typeface="微軟正黑體"/>
                <a:cs typeface="+mn-cs"/>
                <a:sym typeface="微软雅黑" pitchFamily="34" charset="-122"/>
              </a:rPr>
              <a:t>年</a:t>
            </a:r>
            <a:endParaRPr kumimoji="0" lang="zh-CN" altLang="en-US" sz="1800" b="0" i="0" u="none" strike="noStrike" kern="1200" cap="none" spc="0" normalizeH="0" baseline="0" noProof="0" dirty="0">
              <a:ln>
                <a:noFill/>
              </a:ln>
              <a:solidFill>
                <a:srgbClr val="000000"/>
              </a:solidFill>
              <a:effectLst/>
              <a:uLnTx/>
              <a:uFillTx/>
              <a:latin typeface="微軟正黑體"/>
              <a:ea typeface="微軟正黑體"/>
              <a:cs typeface="+mn-cs"/>
              <a:sym typeface="微软雅黑" pitchFamily="34" charset="-122"/>
            </a:endParaRPr>
          </a:p>
        </p:txBody>
      </p:sp>
      <p:sp>
        <p:nvSpPr>
          <p:cNvPr id="27" name="文本框 25">
            <a:extLst>
              <a:ext uri="{FF2B5EF4-FFF2-40B4-BE49-F238E27FC236}">
                <a16:creationId xmlns:a16="http://schemas.microsoft.com/office/drawing/2014/main" id="{A07196EC-4001-401B-A15E-11E284E0D477}"/>
              </a:ext>
            </a:extLst>
          </p:cNvPr>
          <p:cNvSpPr>
            <a:spLocks noChangeArrowheads="1"/>
          </p:cNvSpPr>
          <p:nvPr/>
        </p:nvSpPr>
        <p:spPr bwMode="auto">
          <a:xfrm>
            <a:off x="4291435" y="1189636"/>
            <a:ext cx="843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0000"/>
                </a:solidFill>
                <a:effectLst/>
                <a:uLnTx/>
                <a:uFillTx/>
                <a:latin typeface="微軟正黑體"/>
                <a:ea typeface="微軟正黑體"/>
                <a:cs typeface="+mn-cs"/>
                <a:sym typeface="微软雅黑" pitchFamily="34" charset="-122"/>
              </a:rPr>
              <a:t>109</a:t>
            </a:r>
            <a:r>
              <a:rPr kumimoji="0" lang="zh-TW" altLang="en-US" sz="1800" b="0" i="0" u="none" strike="noStrike" kern="1200" cap="none" spc="0" normalizeH="0" baseline="0" noProof="0" dirty="0">
                <a:ln>
                  <a:noFill/>
                </a:ln>
                <a:solidFill>
                  <a:srgbClr val="000000"/>
                </a:solidFill>
                <a:effectLst/>
                <a:uLnTx/>
                <a:uFillTx/>
                <a:latin typeface="微軟正黑體"/>
                <a:ea typeface="微軟正黑體"/>
                <a:cs typeface="+mn-cs"/>
                <a:sym typeface="微软雅黑" pitchFamily="34" charset="-122"/>
              </a:rPr>
              <a:t>年</a:t>
            </a:r>
            <a:endParaRPr kumimoji="0" lang="zh-CN" altLang="en-US" sz="1800" b="0" i="0" u="none" strike="noStrike" kern="1200" cap="none" spc="0" normalizeH="0" baseline="0" noProof="0" dirty="0">
              <a:ln>
                <a:noFill/>
              </a:ln>
              <a:solidFill>
                <a:srgbClr val="000000"/>
              </a:solidFill>
              <a:effectLst/>
              <a:uLnTx/>
              <a:uFillTx/>
              <a:latin typeface="微軟正黑體"/>
              <a:ea typeface="微軟正黑體"/>
              <a:cs typeface="+mn-cs"/>
              <a:sym typeface="微软雅黑" pitchFamily="34" charset="-122"/>
            </a:endParaRPr>
          </a:p>
        </p:txBody>
      </p:sp>
      <p:sp>
        <p:nvSpPr>
          <p:cNvPr id="28" name="文本框 25">
            <a:extLst>
              <a:ext uri="{FF2B5EF4-FFF2-40B4-BE49-F238E27FC236}">
                <a16:creationId xmlns:a16="http://schemas.microsoft.com/office/drawing/2014/main" id="{561E504B-BE82-4A53-B744-A834FE9B926A}"/>
              </a:ext>
            </a:extLst>
          </p:cNvPr>
          <p:cNvSpPr>
            <a:spLocks noChangeArrowheads="1"/>
          </p:cNvSpPr>
          <p:nvPr/>
        </p:nvSpPr>
        <p:spPr bwMode="auto">
          <a:xfrm>
            <a:off x="7598977" y="1189636"/>
            <a:ext cx="843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0000"/>
                </a:solidFill>
                <a:effectLst/>
                <a:uLnTx/>
                <a:uFillTx/>
                <a:latin typeface="微軟正黑體"/>
                <a:ea typeface="微軟正黑體"/>
                <a:cs typeface="+mn-cs"/>
                <a:sym typeface="微软雅黑" pitchFamily="34" charset="-122"/>
              </a:rPr>
              <a:t>110</a:t>
            </a:r>
            <a:r>
              <a:rPr kumimoji="0" lang="zh-TW" altLang="en-US" sz="1800" b="0" i="0" u="none" strike="noStrike" kern="1200" cap="none" spc="0" normalizeH="0" baseline="0" noProof="0" dirty="0">
                <a:ln>
                  <a:noFill/>
                </a:ln>
                <a:solidFill>
                  <a:srgbClr val="000000"/>
                </a:solidFill>
                <a:effectLst/>
                <a:uLnTx/>
                <a:uFillTx/>
                <a:latin typeface="微軟正黑體"/>
                <a:ea typeface="微軟正黑體"/>
                <a:cs typeface="+mn-cs"/>
                <a:sym typeface="微软雅黑" pitchFamily="34" charset="-122"/>
              </a:rPr>
              <a:t>年</a:t>
            </a:r>
            <a:endParaRPr kumimoji="0" lang="zh-CN" altLang="en-US" sz="1800" b="0" i="0" u="none" strike="noStrike" kern="1200" cap="none" spc="0" normalizeH="0" baseline="0" noProof="0" dirty="0">
              <a:ln>
                <a:noFill/>
              </a:ln>
              <a:solidFill>
                <a:srgbClr val="000000"/>
              </a:solidFill>
              <a:effectLst/>
              <a:uLnTx/>
              <a:uFillTx/>
              <a:latin typeface="微軟正黑體"/>
              <a:ea typeface="微軟正黑體"/>
              <a:cs typeface="+mn-cs"/>
              <a:sym typeface="微软雅黑" pitchFamily="34" charset="-122"/>
            </a:endParaRPr>
          </a:p>
        </p:txBody>
      </p:sp>
      <p:grpSp>
        <p:nvGrpSpPr>
          <p:cNvPr id="29" name="群組 28">
            <a:extLst>
              <a:ext uri="{FF2B5EF4-FFF2-40B4-BE49-F238E27FC236}">
                <a16:creationId xmlns:a16="http://schemas.microsoft.com/office/drawing/2014/main" id="{701BD98B-0A6D-40B6-ACE0-3BCED718C8C9}"/>
              </a:ext>
            </a:extLst>
          </p:cNvPr>
          <p:cNvGrpSpPr/>
          <p:nvPr/>
        </p:nvGrpSpPr>
        <p:grpSpPr>
          <a:xfrm>
            <a:off x="145473" y="2132856"/>
            <a:ext cx="8931852" cy="3071808"/>
            <a:chOff x="145473" y="2271242"/>
            <a:chExt cx="8931852" cy="3071808"/>
          </a:xfrm>
        </p:grpSpPr>
        <p:sp>
          <p:nvSpPr>
            <p:cNvPr id="30" name="矩形标注 6">
              <a:extLst>
                <a:ext uri="{FF2B5EF4-FFF2-40B4-BE49-F238E27FC236}">
                  <a16:creationId xmlns:a16="http://schemas.microsoft.com/office/drawing/2014/main" id="{FF636220-0352-4CBC-87FA-A7DF068CD628}"/>
                </a:ext>
              </a:extLst>
            </p:cNvPr>
            <p:cNvSpPr>
              <a:spLocks noChangeArrowheads="1"/>
            </p:cNvSpPr>
            <p:nvPr/>
          </p:nvSpPr>
          <p:spPr bwMode="auto">
            <a:xfrm>
              <a:off x="343582" y="2277398"/>
              <a:ext cx="1685324" cy="839689"/>
            </a:xfrm>
            <a:prstGeom prst="wedgeRoundRectCallout">
              <a:avLst>
                <a:gd name="adj1" fmla="val -6726"/>
                <a:gd name="adj2" fmla="val 90813"/>
                <a:gd name="adj3" fmla="val 16667"/>
              </a:avLst>
            </a:prstGeom>
            <a:solidFill>
              <a:srgbClr val="F58D76"/>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rPr>
                <a:t>公告</a:t>
              </a:r>
              <a:endParaRPr kumimoji="0" lang="en-US" altLang="zh-TW"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rPr>
                <a:t>考試說明</a:t>
              </a:r>
              <a:endParaRPr kumimoji="0" lang="zh-CN" altLang="zh-CN"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endParaRPr>
            </a:p>
          </p:txBody>
        </p:sp>
        <p:sp>
          <p:nvSpPr>
            <p:cNvPr id="31" name="矩形标注 6">
              <a:extLst>
                <a:ext uri="{FF2B5EF4-FFF2-40B4-BE49-F238E27FC236}">
                  <a16:creationId xmlns:a16="http://schemas.microsoft.com/office/drawing/2014/main" id="{AB9CFE69-CA58-45B0-A4A8-E016C38C5798}"/>
                </a:ext>
              </a:extLst>
            </p:cNvPr>
            <p:cNvSpPr>
              <a:spLocks noChangeArrowheads="1"/>
            </p:cNvSpPr>
            <p:nvPr/>
          </p:nvSpPr>
          <p:spPr bwMode="auto">
            <a:xfrm>
              <a:off x="421443" y="4498348"/>
              <a:ext cx="1898608" cy="820906"/>
            </a:xfrm>
            <a:prstGeom prst="wedgeRoundRectCallout">
              <a:avLst>
                <a:gd name="adj1" fmla="val 34109"/>
                <a:gd name="adj2" fmla="val -88989"/>
                <a:gd name="adj3" fmla="val 16667"/>
              </a:avLst>
            </a:prstGeom>
            <a:solidFill>
              <a:srgbClr val="C1D3A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prstClr val="black"/>
                  </a:solidFill>
                  <a:effectLst/>
                  <a:uLnTx/>
                  <a:uFillTx/>
                  <a:latin typeface="微軟正黑體"/>
                  <a:ea typeface="微軟正黑體"/>
                  <a:cs typeface="+mn-cs"/>
                  <a:sym typeface="宋体" pitchFamily="2" charset="-122"/>
                </a:rPr>
                <a:t>公告參考</a:t>
              </a:r>
              <a:r>
                <a:rPr kumimoji="0" lang="zh-TW" altLang="en-US"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rPr>
                <a:t>練習卷</a:t>
              </a:r>
              <a:endParaRPr kumimoji="0" lang="en-US" altLang="zh-TW"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rPr>
                <a:t>學科能力測驗</a:t>
              </a:r>
              <a:endParaRPr kumimoji="0" lang="zh-CN" altLang="zh-CN"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endParaRPr>
            </a:p>
          </p:txBody>
        </p:sp>
        <p:sp>
          <p:nvSpPr>
            <p:cNvPr id="32" name="矩形标注 6">
              <a:extLst>
                <a:ext uri="{FF2B5EF4-FFF2-40B4-BE49-F238E27FC236}">
                  <a16:creationId xmlns:a16="http://schemas.microsoft.com/office/drawing/2014/main" id="{8D73B787-8022-4D68-9F4D-FF6D174BDAE7}"/>
                </a:ext>
              </a:extLst>
            </p:cNvPr>
            <p:cNvSpPr>
              <a:spLocks noChangeArrowheads="1"/>
            </p:cNvSpPr>
            <p:nvPr/>
          </p:nvSpPr>
          <p:spPr bwMode="auto">
            <a:xfrm>
              <a:off x="3133098" y="4537774"/>
              <a:ext cx="3420102" cy="805276"/>
            </a:xfrm>
            <a:prstGeom prst="wedgeRoundRectCallout">
              <a:avLst>
                <a:gd name="adj1" fmla="val 29698"/>
                <a:gd name="adj2" fmla="val -101014"/>
                <a:gd name="adj3" fmla="val 16667"/>
              </a:avLst>
            </a:prstGeom>
            <a:solidFill>
              <a:srgbClr val="C1D3A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prstClr val="black"/>
                  </a:solidFill>
                  <a:effectLst/>
                  <a:uLnTx/>
                  <a:uFillTx/>
                  <a:latin typeface="微軟正黑體"/>
                  <a:ea typeface="微軟正黑體"/>
                  <a:cs typeface="+mn-cs"/>
                  <a:sym typeface="宋体" pitchFamily="2" charset="-122"/>
                </a:rPr>
                <a:t>公告參考</a:t>
              </a:r>
              <a:r>
                <a:rPr kumimoji="0" lang="zh-TW" altLang="en-US"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rPr>
                <a:t>練習卷</a:t>
              </a:r>
              <a:endParaRPr kumimoji="0" lang="en-US" altLang="zh-TW"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rPr>
                <a:t>分科測驗、高中英語聽力測驗</a:t>
              </a:r>
              <a:endParaRPr kumimoji="0" lang="en-US" altLang="zh-TW"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endParaRPr>
            </a:p>
          </p:txBody>
        </p:sp>
        <p:sp>
          <p:nvSpPr>
            <p:cNvPr id="33" name="矩形标注 6">
              <a:extLst>
                <a:ext uri="{FF2B5EF4-FFF2-40B4-BE49-F238E27FC236}">
                  <a16:creationId xmlns:a16="http://schemas.microsoft.com/office/drawing/2014/main" id="{95AE5106-C75E-4A84-A39E-9AE1BCB9933B}"/>
                </a:ext>
              </a:extLst>
            </p:cNvPr>
            <p:cNvSpPr>
              <a:spLocks noChangeArrowheads="1"/>
            </p:cNvSpPr>
            <p:nvPr/>
          </p:nvSpPr>
          <p:spPr bwMode="auto">
            <a:xfrm>
              <a:off x="3887581" y="2271242"/>
              <a:ext cx="1447636" cy="852000"/>
            </a:xfrm>
            <a:prstGeom prst="wedgeRoundRectCallout">
              <a:avLst>
                <a:gd name="adj1" fmla="val -21465"/>
                <a:gd name="adj2" fmla="val 89331"/>
                <a:gd name="adj3" fmla="val 16667"/>
              </a:avLst>
            </a:prstGeom>
            <a:solidFill>
              <a:srgbClr val="F2B8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rPr>
                <a:t>第一次</a:t>
              </a:r>
              <a:endParaRPr kumimoji="0" lang="en-US" altLang="zh-TW"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rPr>
                <a:t>試辦考試</a:t>
              </a:r>
              <a:endParaRPr kumimoji="0" lang="zh-CN" altLang="zh-CN"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endParaRPr>
            </a:p>
          </p:txBody>
        </p:sp>
        <p:grpSp>
          <p:nvGrpSpPr>
            <p:cNvPr id="36" name="群組 35">
              <a:extLst>
                <a:ext uri="{FF2B5EF4-FFF2-40B4-BE49-F238E27FC236}">
                  <a16:creationId xmlns:a16="http://schemas.microsoft.com/office/drawing/2014/main" id="{56E1B571-F6CF-4521-A1CF-A2132EC68989}"/>
                </a:ext>
              </a:extLst>
            </p:cNvPr>
            <p:cNvGrpSpPr/>
            <p:nvPr/>
          </p:nvGrpSpPr>
          <p:grpSpPr>
            <a:xfrm>
              <a:off x="145473" y="3280275"/>
              <a:ext cx="8931852" cy="994662"/>
              <a:chOff x="145473" y="3137400"/>
              <a:chExt cx="8931852" cy="994662"/>
            </a:xfrm>
          </p:grpSpPr>
          <p:sp>
            <p:nvSpPr>
              <p:cNvPr id="38" name="向右箭號 3">
                <a:extLst>
                  <a:ext uri="{FF2B5EF4-FFF2-40B4-BE49-F238E27FC236}">
                    <a16:creationId xmlns:a16="http://schemas.microsoft.com/office/drawing/2014/main" id="{CB0AAFB3-D661-4996-B703-3B8729899A08}"/>
                  </a:ext>
                </a:extLst>
              </p:cNvPr>
              <p:cNvSpPr/>
              <p:nvPr/>
            </p:nvSpPr>
            <p:spPr>
              <a:xfrm>
                <a:off x="145473" y="3137400"/>
                <a:ext cx="8931852" cy="994662"/>
              </a:xfrm>
              <a:prstGeom prst="rightArrow">
                <a:avLst/>
              </a:prstGeom>
              <a:solidFill>
                <a:srgbClr val="1E659A"/>
              </a:solidFill>
              <a:ln>
                <a:solidFill>
                  <a:srgbClr val="1E659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ts val="216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prstClr val="white"/>
                  </a:solidFill>
                  <a:effectLst/>
                  <a:uLnTx/>
                  <a:uFillTx/>
                  <a:latin typeface="微軟正黑體"/>
                  <a:ea typeface="微軟正黑體"/>
                  <a:cs typeface="+mn-cs"/>
                </a:endParaRPr>
              </a:p>
            </p:txBody>
          </p:sp>
          <p:sp>
            <p:nvSpPr>
              <p:cNvPr id="41" name="文本框 25">
                <a:extLst>
                  <a:ext uri="{FF2B5EF4-FFF2-40B4-BE49-F238E27FC236}">
                    <a16:creationId xmlns:a16="http://schemas.microsoft.com/office/drawing/2014/main" id="{8F0D353D-3400-45AD-B7A2-C96A21EBFB3B}"/>
                  </a:ext>
                </a:extLst>
              </p:cNvPr>
              <p:cNvSpPr>
                <a:spLocks noChangeArrowheads="1"/>
              </p:cNvSpPr>
              <p:nvPr/>
            </p:nvSpPr>
            <p:spPr bwMode="auto">
              <a:xfrm>
                <a:off x="572549" y="3445742"/>
                <a:ext cx="558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rPr>
                  <a:t>9</a:t>
                </a:r>
                <a:r>
                  <a:rPr kumimoji="0" lang="zh-TW" altLang="en-US"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rPr>
                  <a:t>月</a:t>
                </a:r>
                <a:endParaRPr kumimoji="0" lang="zh-CN" altLang="en-US"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endParaRPr>
              </a:p>
            </p:txBody>
          </p:sp>
          <p:sp>
            <p:nvSpPr>
              <p:cNvPr id="44" name="文本框 25">
                <a:extLst>
                  <a:ext uri="{FF2B5EF4-FFF2-40B4-BE49-F238E27FC236}">
                    <a16:creationId xmlns:a16="http://schemas.microsoft.com/office/drawing/2014/main" id="{C3DE237C-741B-4E57-9518-24D5B4BE6C62}"/>
                  </a:ext>
                </a:extLst>
              </p:cNvPr>
              <p:cNvSpPr>
                <a:spLocks noChangeArrowheads="1"/>
              </p:cNvSpPr>
              <p:nvPr/>
            </p:nvSpPr>
            <p:spPr bwMode="auto">
              <a:xfrm>
                <a:off x="1651733" y="3447129"/>
                <a:ext cx="108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rPr>
                  <a:t>11-12</a:t>
                </a:r>
                <a:r>
                  <a:rPr kumimoji="0" lang="zh-TW" altLang="en-US"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rPr>
                  <a:t>月</a:t>
                </a:r>
                <a:endParaRPr kumimoji="0" lang="zh-CN" altLang="en-US"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endParaRPr>
              </a:p>
            </p:txBody>
          </p:sp>
          <p:sp>
            <p:nvSpPr>
              <p:cNvPr id="46" name="文本框 25">
                <a:extLst>
                  <a:ext uri="{FF2B5EF4-FFF2-40B4-BE49-F238E27FC236}">
                    <a16:creationId xmlns:a16="http://schemas.microsoft.com/office/drawing/2014/main" id="{A81E2CDE-FAE3-411A-8230-73287B99E403}"/>
                  </a:ext>
                </a:extLst>
              </p:cNvPr>
              <p:cNvSpPr>
                <a:spLocks noChangeArrowheads="1"/>
              </p:cNvSpPr>
              <p:nvPr/>
            </p:nvSpPr>
            <p:spPr bwMode="auto">
              <a:xfrm>
                <a:off x="3733269" y="3445742"/>
                <a:ext cx="558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rPr>
                  <a:t>4</a:t>
                </a:r>
                <a:r>
                  <a:rPr kumimoji="0" lang="zh-TW" altLang="en-US"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rPr>
                  <a:t>月</a:t>
                </a:r>
                <a:endParaRPr kumimoji="0" lang="zh-CN" altLang="en-US"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endParaRPr>
              </a:p>
            </p:txBody>
          </p:sp>
          <p:sp>
            <p:nvSpPr>
              <p:cNvPr id="49" name="文本框 25">
                <a:extLst>
                  <a:ext uri="{FF2B5EF4-FFF2-40B4-BE49-F238E27FC236}">
                    <a16:creationId xmlns:a16="http://schemas.microsoft.com/office/drawing/2014/main" id="{4D62FAD1-F345-470C-BADD-8D1B98A923D1}"/>
                  </a:ext>
                </a:extLst>
              </p:cNvPr>
              <p:cNvSpPr>
                <a:spLocks noChangeArrowheads="1"/>
              </p:cNvSpPr>
              <p:nvPr/>
            </p:nvSpPr>
            <p:spPr bwMode="auto">
              <a:xfrm>
                <a:off x="5392147" y="3433330"/>
                <a:ext cx="784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rPr>
                  <a:t>5</a:t>
                </a:r>
                <a:r>
                  <a:rPr kumimoji="0" lang="zh-TW" altLang="en-US"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rPr>
                  <a:t>月前</a:t>
                </a:r>
                <a:endParaRPr kumimoji="0" lang="zh-CN" altLang="en-US"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endParaRPr>
              </a:p>
            </p:txBody>
          </p:sp>
          <p:sp>
            <p:nvSpPr>
              <p:cNvPr id="51" name="文本框 25">
                <a:extLst>
                  <a:ext uri="{FF2B5EF4-FFF2-40B4-BE49-F238E27FC236}">
                    <a16:creationId xmlns:a16="http://schemas.microsoft.com/office/drawing/2014/main" id="{DC81138E-5DC0-46DE-848B-7D198203DA1C}"/>
                  </a:ext>
                </a:extLst>
              </p:cNvPr>
              <p:cNvSpPr>
                <a:spLocks noChangeArrowheads="1"/>
              </p:cNvSpPr>
              <p:nvPr/>
            </p:nvSpPr>
            <p:spPr bwMode="auto">
              <a:xfrm>
                <a:off x="7524328" y="3436877"/>
                <a:ext cx="78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rPr>
                  <a:t>9</a:t>
                </a:r>
                <a:r>
                  <a:rPr kumimoji="0" lang="zh-TW" altLang="en-US"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rPr>
                  <a:t>月前</a:t>
                </a:r>
                <a:endParaRPr kumimoji="0" lang="zh-CN" altLang="en-US" sz="1800" b="1" i="0" u="none" strike="noStrike" kern="1200" cap="none" spc="0" normalizeH="0" baseline="0" noProof="0" dirty="0">
                  <a:ln>
                    <a:noFill/>
                  </a:ln>
                  <a:solidFill>
                    <a:prstClr val="white"/>
                  </a:solidFill>
                  <a:effectLst/>
                  <a:uLnTx/>
                  <a:uFillTx/>
                  <a:latin typeface="微軟正黑體"/>
                  <a:ea typeface="微軟正黑體"/>
                  <a:cs typeface="+mn-cs"/>
                  <a:sym typeface="微软雅黑" pitchFamily="34" charset="-122"/>
                </a:endParaRPr>
              </a:p>
            </p:txBody>
          </p:sp>
        </p:grpSp>
        <p:sp>
          <p:nvSpPr>
            <p:cNvPr id="37" name="矩形标注 6">
              <a:extLst>
                <a:ext uri="{FF2B5EF4-FFF2-40B4-BE49-F238E27FC236}">
                  <a16:creationId xmlns:a16="http://schemas.microsoft.com/office/drawing/2014/main" id="{E8FC6000-41CF-4204-9790-A62274D83AE1}"/>
                </a:ext>
              </a:extLst>
            </p:cNvPr>
            <p:cNvSpPr>
              <a:spLocks noChangeArrowheads="1"/>
            </p:cNvSpPr>
            <p:nvPr/>
          </p:nvSpPr>
          <p:spPr bwMode="auto">
            <a:xfrm>
              <a:off x="7195584" y="2278687"/>
              <a:ext cx="1488896" cy="839689"/>
            </a:xfrm>
            <a:prstGeom prst="wedgeRoundRectCallout">
              <a:avLst>
                <a:gd name="adj1" fmla="val -12235"/>
                <a:gd name="adj2" fmla="val 89724"/>
                <a:gd name="adj3" fmla="val 16667"/>
              </a:avLst>
            </a:prstGeom>
            <a:solidFill>
              <a:srgbClr val="F2B80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rPr>
                <a:t>第二次</a:t>
              </a:r>
              <a:endParaRPr kumimoji="0" lang="en-US" altLang="zh-TW"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rPr>
                <a:t>試辦考試</a:t>
              </a:r>
              <a:endParaRPr kumimoji="0" lang="zh-CN" altLang="zh-CN" sz="1800" b="0" i="0" u="none" strike="noStrike" kern="1200" cap="none" spc="0" normalizeH="0" baseline="0" noProof="0" dirty="0">
                <a:ln>
                  <a:noFill/>
                </a:ln>
                <a:solidFill>
                  <a:prstClr val="black"/>
                </a:solidFill>
                <a:effectLst/>
                <a:uLnTx/>
                <a:uFillTx/>
                <a:latin typeface="微軟正黑體"/>
                <a:ea typeface="微軟正黑體"/>
                <a:cs typeface="+mn-cs"/>
                <a:sym typeface="宋体" pitchFamily="2" charset="-122"/>
              </a:endParaRPr>
            </a:p>
          </p:txBody>
        </p:sp>
      </p:grpSp>
      <p:cxnSp>
        <p:nvCxnSpPr>
          <p:cNvPr id="52" name="直線接點 51">
            <a:extLst>
              <a:ext uri="{FF2B5EF4-FFF2-40B4-BE49-F238E27FC236}">
                <a16:creationId xmlns:a16="http://schemas.microsoft.com/office/drawing/2014/main" id="{A89418DE-2140-4954-9C3D-CC41243BAE61}"/>
              </a:ext>
            </a:extLst>
          </p:cNvPr>
          <p:cNvCxnSpPr/>
          <p:nvPr/>
        </p:nvCxnSpPr>
        <p:spPr bwMode="auto">
          <a:xfrm>
            <a:off x="2748027" y="1022366"/>
            <a:ext cx="0" cy="4753718"/>
          </a:xfrm>
          <a:prstGeom prst="line">
            <a:avLst/>
          </a:prstGeom>
          <a:solidFill>
            <a:schemeClr val="accent1"/>
          </a:solidFill>
          <a:ln w="28575" cap="flat" cmpd="sng" algn="ctr">
            <a:solidFill>
              <a:srgbClr val="FF3399"/>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接點 54">
            <a:extLst>
              <a:ext uri="{FF2B5EF4-FFF2-40B4-BE49-F238E27FC236}">
                <a16:creationId xmlns:a16="http://schemas.microsoft.com/office/drawing/2014/main" id="{75F4D31B-C7EF-4795-A02B-A65EC437E757}"/>
              </a:ext>
            </a:extLst>
          </p:cNvPr>
          <p:cNvCxnSpPr/>
          <p:nvPr/>
        </p:nvCxnSpPr>
        <p:spPr bwMode="auto">
          <a:xfrm>
            <a:off x="6876256" y="981453"/>
            <a:ext cx="0" cy="4753718"/>
          </a:xfrm>
          <a:prstGeom prst="line">
            <a:avLst/>
          </a:prstGeom>
          <a:solidFill>
            <a:schemeClr val="accent1"/>
          </a:solidFill>
          <a:ln w="28575" cap="flat" cmpd="sng" algn="ctr">
            <a:solidFill>
              <a:srgbClr val="FF3399"/>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125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sz="quarter" idx="13"/>
          </p:nvPr>
        </p:nvSpPr>
        <p:spPr/>
        <p:txBody>
          <a:bodyPr/>
          <a:lstStyle/>
          <a:p>
            <a:r>
              <a:rPr lang="en-US" altLang="zh-TW" dirty="0" smtClean="0"/>
              <a:t>109</a:t>
            </a:r>
            <a:r>
              <a:rPr lang="zh-TW" altLang="en-US" dirty="0" smtClean="0"/>
              <a:t>、</a:t>
            </a:r>
            <a:r>
              <a:rPr lang="en-US" altLang="zh-TW" dirty="0" smtClean="0"/>
              <a:t>110</a:t>
            </a:r>
            <a:r>
              <a:rPr lang="zh-TW" altLang="en-US" dirty="0" smtClean="0"/>
              <a:t>年二次試辦考試（規劃中）</a:t>
            </a:r>
            <a:endParaRPr lang="zh-TW" altLang="en-US" dirty="0"/>
          </a:p>
        </p:txBody>
      </p:sp>
      <p:sp>
        <p:nvSpPr>
          <p:cNvPr id="4" name="投影片編號版面配置區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C1DCA-8CCC-4FB1-BE9E-0BAC43FFE9C3}" type="slidenum">
              <a:rPr kumimoji="0" lang="en-US" altLang="zh-TW" sz="1800"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TW" sz="1800" b="0" i="0" u="none" strike="noStrike" kern="1200" cap="none" spc="0" normalizeH="0" baseline="0" noProof="0" dirty="0">
              <a:ln>
                <a:noFill/>
              </a:ln>
              <a:solidFill>
                <a:prstClr val="black">
                  <a:tint val="75000"/>
                </a:prstClr>
              </a:solidFill>
              <a:effectLst/>
              <a:uLnTx/>
              <a:uFillTx/>
              <a:latin typeface="Times New Roman"/>
              <a:ea typeface="微軟正黑體"/>
              <a:cs typeface="+mn-cs"/>
            </a:endParaRPr>
          </a:p>
        </p:txBody>
      </p:sp>
      <p:grpSp>
        <p:nvGrpSpPr>
          <p:cNvPr id="12" name="群組 11"/>
          <p:cNvGrpSpPr/>
          <p:nvPr/>
        </p:nvGrpSpPr>
        <p:grpSpPr>
          <a:xfrm>
            <a:off x="450911" y="1245119"/>
            <a:ext cx="8215794" cy="4070141"/>
            <a:chOff x="450911" y="1245119"/>
            <a:chExt cx="8215794" cy="4070141"/>
          </a:xfrm>
        </p:grpSpPr>
        <p:grpSp>
          <p:nvGrpSpPr>
            <p:cNvPr id="10" name="群組 9"/>
            <p:cNvGrpSpPr/>
            <p:nvPr/>
          </p:nvGrpSpPr>
          <p:grpSpPr>
            <a:xfrm>
              <a:off x="450911" y="1282918"/>
              <a:ext cx="3902803" cy="3972254"/>
              <a:chOff x="450911" y="1282918"/>
              <a:chExt cx="3902803" cy="3972254"/>
            </a:xfrm>
          </p:grpSpPr>
          <p:grpSp>
            <p:nvGrpSpPr>
              <p:cNvPr id="9" name="群組 8"/>
              <p:cNvGrpSpPr/>
              <p:nvPr/>
            </p:nvGrpSpPr>
            <p:grpSpPr>
              <a:xfrm>
                <a:off x="450911" y="1282918"/>
                <a:ext cx="3902803" cy="3972254"/>
                <a:chOff x="538094" y="1017097"/>
                <a:chExt cx="3902803" cy="3972254"/>
              </a:xfrm>
            </p:grpSpPr>
            <p:sp>
              <p:nvSpPr>
                <p:cNvPr id="3" name="圓角矩形 2"/>
                <p:cNvSpPr/>
                <p:nvPr/>
              </p:nvSpPr>
              <p:spPr>
                <a:xfrm>
                  <a:off x="538094" y="1328587"/>
                  <a:ext cx="3902803" cy="3660764"/>
                </a:xfrm>
                <a:prstGeom prst="roundRect">
                  <a:avLst/>
                </a:prstGeom>
                <a:noFill/>
                <a:ln w="38100">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2" name="圓角矩形 1"/>
                <p:cNvSpPr/>
                <p:nvPr/>
              </p:nvSpPr>
              <p:spPr>
                <a:xfrm>
                  <a:off x="1066466" y="1017097"/>
                  <a:ext cx="2827177" cy="648182"/>
                </a:xfrm>
                <a:prstGeom prst="roundRect">
                  <a:avLst/>
                </a:prstGeom>
                <a:solidFill>
                  <a:srgbClr val="70AC2E"/>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smtClean="0">
                      <a:ln>
                        <a:noFill/>
                      </a:ln>
                      <a:solidFill>
                        <a:prstClr val="white"/>
                      </a:solidFill>
                      <a:effectLst/>
                      <a:uLnTx/>
                      <a:uFillTx/>
                      <a:latin typeface="Times New Roman"/>
                      <a:ea typeface="微軟正黑體"/>
                      <a:cs typeface="+mn-cs"/>
                    </a:rPr>
                    <a:t>第一次</a:t>
                  </a:r>
                  <a:r>
                    <a:rPr kumimoji="0" lang="en-US" altLang="zh-TW" sz="3200" b="1" i="0" u="none" strike="noStrike" kern="1200" cap="none" spc="0" normalizeH="0" baseline="0" noProof="0" dirty="0" smtClean="0">
                      <a:ln>
                        <a:noFill/>
                      </a:ln>
                      <a:solidFill>
                        <a:prstClr val="white"/>
                      </a:solidFill>
                      <a:effectLst/>
                      <a:uLnTx/>
                      <a:uFillTx/>
                      <a:latin typeface="Times New Roman"/>
                      <a:ea typeface="微軟正黑體"/>
                      <a:cs typeface="+mn-cs"/>
                    </a:rPr>
                    <a:t>(109)</a:t>
                  </a:r>
                  <a:endParaRPr kumimoji="0" lang="zh-TW" altLang="en-US" sz="3200" b="1" i="0" u="none" strike="noStrike" kern="1200" cap="none" spc="0" normalizeH="0" baseline="0" noProof="0" dirty="0">
                    <a:ln>
                      <a:noFill/>
                    </a:ln>
                    <a:solidFill>
                      <a:prstClr val="white"/>
                    </a:solidFill>
                    <a:effectLst/>
                    <a:uLnTx/>
                    <a:uFillTx/>
                    <a:latin typeface="Times New Roman"/>
                    <a:ea typeface="微軟正黑體"/>
                    <a:cs typeface="+mn-cs"/>
                  </a:endParaRPr>
                </a:p>
              </p:txBody>
            </p:sp>
          </p:grpSp>
          <p:sp>
            <p:nvSpPr>
              <p:cNvPr id="14" name="文字方塊 13"/>
              <p:cNvSpPr txBox="1"/>
              <p:nvPr/>
            </p:nvSpPr>
            <p:spPr>
              <a:xfrm>
                <a:off x="578502" y="2132469"/>
                <a:ext cx="3647620" cy="2554545"/>
              </a:xfrm>
              <a:prstGeom prst="rect">
                <a:avLst/>
              </a:prstGeom>
              <a:noFill/>
            </p:spPr>
            <p:txBody>
              <a:bodyPr wrap="square" rtlCol="0">
                <a:spAutoFit/>
              </a:bodyPr>
              <a:lstStyle/>
              <a:p>
                <a:pPr marL="182563" marR="0" lvl="0" indent="-182563" algn="just"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zh-TW" altLang="en-US" sz="2000" b="0" i="0" u="none" strike="noStrike" kern="1200" cap="none" spc="0" normalizeH="0" baseline="0" noProof="0" dirty="0" smtClean="0">
                    <a:ln>
                      <a:noFill/>
                    </a:ln>
                    <a:solidFill>
                      <a:prstClr val="black"/>
                    </a:solidFill>
                    <a:effectLst/>
                    <a:uLnTx/>
                    <a:uFillTx/>
                    <a:latin typeface="Times New Roman"/>
                    <a:ea typeface="微軟正黑體"/>
                    <a:cs typeface="+mn-cs"/>
                  </a:rPr>
                  <a:t>目的：試作</a:t>
                </a:r>
                <a:r>
                  <a:rPr kumimoji="0" lang="zh-TW" altLang="zh-TW" sz="2000" b="0" i="0" u="none" strike="noStrike" kern="1200" cap="none" spc="0" normalizeH="0" baseline="0" noProof="0" dirty="0" smtClean="0">
                    <a:ln>
                      <a:noFill/>
                    </a:ln>
                    <a:solidFill>
                      <a:prstClr val="black"/>
                    </a:solidFill>
                    <a:effectLst/>
                    <a:uLnTx/>
                    <a:uFillTx/>
                    <a:latin typeface="Times New Roman"/>
                    <a:ea typeface="微軟正黑體"/>
                    <a:cs typeface="+mn-cs"/>
                  </a:rPr>
                  <a:t>素養</a:t>
                </a:r>
                <a:r>
                  <a:rPr kumimoji="0" lang="zh-TW" altLang="zh-TW" sz="2000" b="0" i="0" u="none" strike="noStrike" kern="1200" cap="none" spc="0" normalizeH="0" baseline="0" noProof="0" dirty="0">
                    <a:ln>
                      <a:noFill/>
                    </a:ln>
                    <a:solidFill>
                      <a:prstClr val="black"/>
                    </a:solidFill>
                    <a:effectLst/>
                    <a:uLnTx/>
                    <a:uFillTx/>
                    <a:latin typeface="Times New Roman"/>
                    <a:ea typeface="微軟正黑體"/>
                    <a:cs typeface="+mn-cs"/>
                  </a:rPr>
                  <a:t>導向</a:t>
                </a:r>
                <a:r>
                  <a:rPr kumimoji="0" lang="zh-TW" altLang="en-US" sz="2000" b="0" i="0" u="none" strike="noStrike" kern="1200" cap="none" spc="0" normalizeH="0" baseline="0" noProof="0" dirty="0" smtClean="0">
                    <a:ln>
                      <a:noFill/>
                    </a:ln>
                    <a:solidFill>
                      <a:prstClr val="black"/>
                    </a:solidFill>
                    <a:effectLst/>
                    <a:uLnTx/>
                    <a:uFillTx/>
                    <a:latin typeface="Times New Roman"/>
                    <a:ea typeface="微軟正黑體"/>
                    <a:cs typeface="+mn-cs"/>
                  </a:rPr>
                  <a:t>試</a:t>
                </a:r>
                <a:r>
                  <a:rPr kumimoji="0" lang="zh-TW" altLang="zh-TW" sz="2000" b="0" i="0" u="none" strike="noStrike" kern="1200" cap="none" spc="0" normalizeH="0" baseline="0" noProof="0" dirty="0" smtClean="0">
                    <a:ln>
                      <a:noFill/>
                    </a:ln>
                    <a:solidFill>
                      <a:prstClr val="black"/>
                    </a:solidFill>
                    <a:effectLst/>
                    <a:uLnTx/>
                    <a:uFillTx/>
                    <a:latin typeface="Times New Roman"/>
                    <a:ea typeface="微軟正黑體"/>
                    <a:cs typeface="+mn-cs"/>
                  </a:rPr>
                  <a:t>題</a:t>
                </a:r>
                <a:endParaRPr kumimoji="0" lang="en-US" altLang="zh-TW" sz="2000" b="0" i="0" u="none" strike="noStrike" kern="1200" cap="none" spc="0" normalizeH="0" baseline="0" noProof="0" dirty="0" smtClean="0">
                  <a:ln>
                    <a:noFill/>
                  </a:ln>
                  <a:solidFill>
                    <a:prstClr val="black"/>
                  </a:solidFill>
                  <a:effectLst/>
                  <a:uLnTx/>
                  <a:uFillTx/>
                  <a:latin typeface="Times New Roman"/>
                  <a:ea typeface="微軟正黑體"/>
                  <a:cs typeface="+mn-cs"/>
                </a:endParaRPr>
              </a:p>
              <a:p>
                <a:pPr marL="182563" marR="0" lvl="0" indent="-182563" algn="just" defTabSz="914400" rtl="0" eaLnBrk="1" fontAlgn="auto" latinLnBrk="0" hangingPunct="1">
                  <a:lnSpc>
                    <a:spcPct val="125000"/>
                  </a:lnSpc>
                  <a:spcBef>
                    <a:spcPts val="1200"/>
                  </a:spcBef>
                  <a:spcAft>
                    <a:spcPts val="0"/>
                  </a:spcAft>
                  <a:buClrTx/>
                  <a:buSzTx/>
                  <a:buFont typeface="Arial" panose="020B0604020202020204" pitchFamily="34" charset="0"/>
                  <a:buChar char="•"/>
                  <a:tabLst/>
                  <a:defRPr/>
                </a:pPr>
                <a:r>
                  <a:rPr kumimoji="0" lang="zh-TW" altLang="en-US" sz="2000" b="0" i="0" u="none" strike="noStrike" kern="1200" cap="none" spc="0" normalizeH="0" baseline="0" noProof="0" dirty="0" smtClean="0">
                    <a:ln>
                      <a:noFill/>
                    </a:ln>
                    <a:solidFill>
                      <a:prstClr val="black"/>
                    </a:solidFill>
                    <a:effectLst/>
                    <a:uLnTx/>
                    <a:uFillTx/>
                    <a:latin typeface="Times New Roman"/>
                    <a:ea typeface="微軟正黑體"/>
                    <a:cs typeface="+mn-cs"/>
                  </a:rPr>
                  <a:t>學</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測社會、自然兩</a:t>
                </a:r>
                <a:r>
                  <a:rPr kumimoji="0" lang="zh-TW" altLang="en-US" sz="2000" b="0" i="0" u="none" strike="noStrike" kern="1200" cap="none" spc="0" normalizeH="0" baseline="0" noProof="0" dirty="0" smtClean="0">
                    <a:ln>
                      <a:noFill/>
                    </a:ln>
                    <a:solidFill>
                      <a:prstClr val="black"/>
                    </a:solidFill>
                    <a:effectLst/>
                    <a:uLnTx/>
                    <a:uFillTx/>
                    <a:latin typeface="Times New Roman"/>
                    <a:ea typeface="微軟正黑體"/>
                    <a:cs typeface="+mn-cs"/>
                  </a:rPr>
                  <a:t>科</a:t>
                </a:r>
                <a:endParaRPr kumimoji="0" lang="en-US" altLang="zh-TW" sz="2000" b="0" i="0" u="none" strike="noStrike" kern="1200" cap="none" spc="0" normalizeH="0" baseline="0" noProof="0" dirty="0" smtClean="0">
                  <a:ln>
                    <a:noFill/>
                  </a:ln>
                  <a:solidFill>
                    <a:prstClr val="black"/>
                  </a:solidFill>
                  <a:effectLst/>
                  <a:uLnTx/>
                  <a:uFillTx/>
                  <a:latin typeface="Times New Roman"/>
                  <a:ea typeface="微軟正黑體"/>
                  <a:cs typeface="+mn-cs"/>
                </a:endParaRPr>
              </a:p>
              <a:p>
                <a:pPr marL="182563" marR="0" lvl="0" indent="-182563" algn="just"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zh-TW" altLang="en-US" sz="2000" b="0" i="0" u="none" strike="noStrike" kern="1200" cap="none" spc="0" normalizeH="0" baseline="0" noProof="0" dirty="0" smtClean="0">
                    <a:ln>
                      <a:noFill/>
                    </a:ln>
                    <a:solidFill>
                      <a:prstClr val="black"/>
                    </a:solidFill>
                    <a:effectLst/>
                    <a:uLnTx/>
                    <a:uFillTx/>
                    <a:latin typeface="Times New Roman"/>
                    <a:ea typeface="微軟正黑體"/>
                    <a:cs typeface="+mn-cs"/>
                  </a:rPr>
                  <a:t>每</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校</a:t>
                </a:r>
                <a:r>
                  <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rPr>
                  <a:t>1~2</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班（預計</a:t>
                </a:r>
                <a:r>
                  <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rPr>
                  <a:t>391</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學校），每科約</a:t>
                </a:r>
                <a:r>
                  <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rPr>
                  <a:t>25,000</a:t>
                </a:r>
                <a:r>
                  <a:rPr kumimoji="0" lang="zh-TW" altLang="en-US" sz="2000" b="0" i="0" u="none" strike="noStrike" kern="1200" cap="none" spc="0" normalizeH="0" baseline="0" noProof="0" dirty="0" smtClean="0">
                    <a:ln>
                      <a:noFill/>
                    </a:ln>
                    <a:solidFill>
                      <a:prstClr val="black"/>
                    </a:solidFill>
                    <a:effectLst/>
                    <a:uLnTx/>
                    <a:uFillTx/>
                    <a:latin typeface="Times New Roman"/>
                    <a:ea typeface="微軟正黑體"/>
                    <a:cs typeface="+mn-cs"/>
                  </a:rPr>
                  <a:t>人</a:t>
                </a:r>
                <a:endParaRPr kumimoji="0" lang="en-US" altLang="zh-TW" sz="2000" b="0" i="0" u="none" strike="noStrike" kern="1200" cap="none" spc="0" normalizeH="0" baseline="0" noProof="0" dirty="0" smtClean="0">
                  <a:ln>
                    <a:noFill/>
                  </a:ln>
                  <a:solidFill>
                    <a:prstClr val="black"/>
                  </a:solidFill>
                  <a:effectLst/>
                  <a:uLnTx/>
                  <a:uFillTx/>
                  <a:latin typeface="Times New Roman"/>
                  <a:ea typeface="微軟正黑體"/>
                  <a:cs typeface="+mn-cs"/>
                </a:endParaRPr>
              </a:p>
              <a:p>
                <a:pPr marL="182563" marR="0" lvl="0" indent="-182563" algn="just"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zh-TW" altLang="en-US" sz="2000" b="0" i="0" u="none" strike="noStrike" kern="1200" cap="none" spc="0" normalizeH="0" baseline="0" noProof="0" dirty="0" smtClean="0">
                    <a:ln>
                      <a:noFill/>
                    </a:ln>
                    <a:solidFill>
                      <a:prstClr val="black"/>
                    </a:solidFill>
                    <a:effectLst/>
                    <a:uLnTx/>
                    <a:uFillTx/>
                    <a:latin typeface="Times New Roman"/>
                    <a:ea typeface="微軟正黑體"/>
                    <a:cs typeface="+mn-cs"/>
                  </a:rPr>
                  <a:t>高中</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各校</a:t>
                </a:r>
                <a:r>
                  <a:rPr kumimoji="0" lang="zh-TW" altLang="en-US" sz="2000" b="0" i="0" u="none" strike="noStrike" kern="1200" cap="none" spc="0" normalizeH="0" baseline="0" noProof="0" dirty="0" smtClean="0">
                    <a:ln>
                      <a:noFill/>
                    </a:ln>
                    <a:solidFill>
                      <a:prstClr val="black"/>
                    </a:solidFill>
                    <a:effectLst/>
                    <a:uLnTx/>
                    <a:uFillTx/>
                    <a:latin typeface="Times New Roman"/>
                    <a:ea typeface="微軟正黑體"/>
                    <a:cs typeface="+mn-cs"/>
                  </a:rPr>
                  <a:t>舉辦</a:t>
                </a:r>
                <a:endParaRPr kumimoji="0" lang="en-US" altLang="zh-TW" sz="2000" b="0" i="0" u="none" strike="noStrike" kern="1200" cap="none" spc="0" normalizeH="0" baseline="0" noProof="0" dirty="0" smtClean="0">
                  <a:ln>
                    <a:noFill/>
                  </a:ln>
                  <a:solidFill>
                    <a:prstClr val="black"/>
                  </a:solidFill>
                  <a:effectLst/>
                  <a:uLnTx/>
                  <a:uFillTx/>
                  <a:latin typeface="Times New Roman"/>
                  <a:ea typeface="微軟正黑體"/>
                  <a:cs typeface="+mn-cs"/>
                </a:endParaRPr>
              </a:p>
              <a:p>
                <a:pPr marL="182563" marR="0" lvl="0" indent="-182563" algn="just"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zh-TW" altLang="en-US" sz="2000" b="0" i="0" u="none" strike="noStrike" kern="1200" cap="none" spc="0" normalizeH="0" baseline="0" noProof="0" dirty="0" smtClean="0">
                    <a:ln>
                      <a:noFill/>
                    </a:ln>
                    <a:solidFill>
                      <a:prstClr val="black"/>
                    </a:solidFill>
                    <a:effectLst/>
                    <a:uLnTx/>
                    <a:uFillTx/>
                    <a:latin typeface="Times New Roman"/>
                    <a:ea typeface="微軟正黑體"/>
                    <a:cs typeface="+mn-cs"/>
                  </a:rPr>
                  <a:t>規劃半天</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或</a:t>
                </a:r>
                <a:r>
                  <a:rPr kumimoji="0" lang="zh-TW" altLang="en-US" sz="2000" b="0" i="0" u="none" strike="noStrike" kern="1200" cap="none" spc="0" normalizeH="0" baseline="0" noProof="0" dirty="0" smtClean="0">
                    <a:ln>
                      <a:noFill/>
                    </a:ln>
                    <a:solidFill>
                      <a:prstClr val="black"/>
                    </a:solidFill>
                    <a:effectLst/>
                    <a:uLnTx/>
                    <a:uFillTx/>
                    <a:latin typeface="Times New Roman"/>
                    <a:ea typeface="微軟正黑體"/>
                    <a:cs typeface="+mn-cs"/>
                  </a:rPr>
                  <a:t>一天</a:t>
                </a:r>
                <a:endPar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endParaRPr>
              </a:p>
            </p:txBody>
          </p:sp>
        </p:grpSp>
        <p:grpSp>
          <p:nvGrpSpPr>
            <p:cNvPr id="11" name="群組 10"/>
            <p:cNvGrpSpPr/>
            <p:nvPr/>
          </p:nvGrpSpPr>
          <p:grpSpPr>
            <a:xfrm>
              <a:off x="4605531" y="1245119"/>
              <a:ext cx="4061174" cy="4070141"/>
              <a:chOff x="4605531" y="1245119"/>
              <a:chExt cx="4061174" cy="4070141"/>
            </a:xfrm>
          </p:grpSpPr>
          <p:grpSp>
            <p:nvGrpSpPr>
              <p:cNvPr id="16" name="群組 15"/>
              <p:cNvGrpSpPr/>
              <p:nvPr/>
            </p:nvGrpSpPr>
            <p:grpSpPr>
              <a:xfrm>
                <a:off x="4605531" y="1245119"/>
                <a:ext cx="4061174" cy="4010053"/>
                <a:chOff x="381963" y="1245119"/>
                <a:chExt cx="4061174" cy="4010053"/>
              </a:xfrm>
            </p:grpSpPr>
            <p:sp>
              <p:nvSpPr>
                <p:cNvPr id="17" name="圓角矩形 16"/>
                <p:cNvSpPr/>
                <p:nvPr/>
              </p:nvSpPr>
              <p:spPr>
                <a:xfrm>
                  <a:off x="381963" y="1581811"/>
                  <a:ext cx="4061174" cy="3673361"/>
                </a:xfrm>
                <a:prstGeom prst="round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18" name="圓角矩形 17"/>
                <p:cNvSpPr/>
                <p:nvPr/>
              </p:nvSpPr>
              <p:spPr>
                <a:xfrm>
                  <a:off x="904177" y="1245119"/>
                  <a:ext cx="2963119" cy="673381"/>
                </a:xfrm>
                <a:prstGeom prst="roundRect">
                  <a:avLst/>
                </a:prstGeom>
                <a:solidFill>
                  <a:srgbClr val="BC8F00"/>
                </a:solidFill>
                <a:ln>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smtClean="0">
                      <a:ln>
                        <a:noFill/>
                      </a:ln>
                      <a:solidFill>
                        <a:prstClr val="white"/>
                      </a:solidFill>
                      <a:effectLst/>
                      <a:uLnTx/>
                      <a:uFillTx/>
                      <a:latin typeface="Times New Roman"/>
                      <a:ea typeface="微軟正黑體"/>
                      <a:cs typeface="+mn-cs"/>
                    </a:rPr>
                    <a:t>第二次</a:t>
                  </a:r>
                  <a:r>
                    <a:rPr kumimoji="0" lang="en-US" altLang="zh-TW" sz="3200" b="1" i="0" u="none" strike="noStrike" kern="1200" cap="none" spc="0" normalizeH="0" baseline="0" noProof="0" dirty="0" smtClean="0">
                      <a:ln>
                        <a:noFill/>
                      </a:ln>
                      <a:solidFill>
                        <a:prstClr val="white"/>
                      </a:solidFill>
                      <a:effectLst/>
                      <a:uLnTx/>
                      <a:uFillTx/>
                      <a:latin typeface="Times New Roman"/>
                      <a:ea typeface="微軟正黑體"/>
                      <a:cs typeface="+mn-cs"/>
                    </a:rPr>
                    <a:t>(110)</a:t>
                  </a:r>
                  <a:endParaRPr kumimoji="0" lang="zh-TW" altLang="en-US" sz="3200" b="1" i="0" u="none" strike="noStrike" kern="1200" cap="none" spc="0" normalizeH="0" baseline="0" noProof="0" dirty="0">
                    <a:ln>
                      <a:noFill/>
                    </a:ln>
                    <a:solidFill>
                      <a:prstClr val="white"/>
                    </a:solidFill>
                    <a:effectLst/>
                    <a:uLnTx/>
                    <a:uFillTx/>
                    <a:latin typeface="Times New Roman"/>
                    <a:ea typeface="微軟正黑體"/>
                    <a:cs typeface="+mn-cs"/>
                  </a:endParaRPr>
                </a:p>
              </p:txBody>
            </p:sp>
          </p:grpSp>
          <p:sp>
            <p:nvSpPr>
              <p:cNvPr id="15" name="文字方塊 14"/>
              <p:cNvSpPr txBox="1"/>
              <p:nvPr/>
            </p:nvSpPr>
            <p:spPr>
              <a:xfrm>
                <a:off x="4827169" y="1991273"/>
                <a:ext cx="3691868" cy="3323987"/>
              </a:xfrm>
              <a:prstGeom prst="rect">
                <a:avLst/>
              </a:prstGeom>
              <a:noFill/>
            </p:spPr>
            <p:txBody>
              <a:bodyPr wrap="square" rtlCol="0">
                <a:spAutoFit/>
              </a:bodyPr>
              <a:lstStyle/>
              <a:p>
                <a:pPr marL="182563" marR="0" lvl="0" indent="-182563" algn="just"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目的：模擬試務流程</a:t>
                </a:r>
                <a:endPar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endParaRPr>
              </a:p>
              <a:p>
                <a:pPr marL="182563" marR="0" lvl="0" indent="-182563" algn="just" defTabSz="914400" rtl="0" eaLnBrk="1" fontAlgn="auto" latinLnBrk="0" hangingPunct="1">
                  <a:lnSpc>
                    <a:spcPct val="125000"/>
                  </a:lnSpc>
                  <a:spcBef>
                    <a:spcPts val="1200"/>
                  </a:spcBef>
                  <a:spcAft>
                    <a:spcPts val="0"/>
                  </a:spcAft>
                  <a:buClrTx/>
                  <a:buSzTx/>
                  <a:buFont typeface="Arial" panose="020B0604020202020204" pitchFamily="34" charset="0"/>
                  <a:buChar char="•"/>
                  <a:tabLst/>
                  <a:defRPr/>
                </a:pPr>
                <a:r>
                  <a:rPr kumimoji="0" lang="zh-TW" altLang="en-US" sz="2000" b="0" i="0" u="none" strike="noStrike" kern="1200" cap="none" spc="0" normalizeH="0" baseline="0" noProof="0" dirty="0" smtClean="0">
                    <a:ln>
                      <a:noFill/>
                    </a:ln>
                    <a:solidFill>
                      <a:prstClr val="black"/>
                    </a:solidFill>
                    <a:effectLst/>
                    <a:uLnTx/>
                    <a:uFillTx/>
                    <a:latin typeface="Times New Roman"/>
                    <a:ea typeface="微軟正黑體"/>
                    <a:cs typeface="+mn-cs"/>
                  </a:rPr>
                  <a:t>學測六考</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科（七節次）</a:t>
                </a:r>
                <a:endPar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endParaRPr>
              </a:p>
              <a:p>
                <a:pPr marL="182563" lvl="0" indent="-182563" algn="just">
                  <a:lnSpc>
                    <a:spcPct val="125000"/>
                  </a:lnSpc>
                  <a:buFont typeface="Arial" panose="020B0604020202020204" pitchFamily="34" charset="0"/>
                  <a:buChar char="•"/>
                  <a:defRPr/>
                </a:pPr>
                <a:r>
                  <a:rPr lang="zh-TW" altLang="en-US" sz="2000" dirty="0">
                    <a:solidFill>
                      <a:prstClr val="black"/>
                    </a:solidFill>
                  </a:rPr>
                  <a:t>預計每考科</a:t>
                </a:r>
                <a:r>
                  <a:rPr lang="en-US" altLang="zh-TW" sz="2000" dirty="0">
                    <a:solidFill>
                      <a:prstClr val="black"/>
                    </a:solidFill>
                  </a:rPr>
                  <a:t>35,000</a:t>
                </a:r>
                <a:r>
                  <a:rPr lang="zh-TW" altLang="en-US" sz="2000" dirty="0">
                    <a:solidFill>
                      <a:prstClr val="black"/>
                    </a:solidFill>
                  </a:rPr>
                  <a:t>人，為讓所有高二學生皆有機會參與，暫定每人限選考</a:t>
                </a:r>
                <a:r>
                  <a:rPr lang="en-US" altLang="zh-TW" sz="2000" dirty="0">
                    <a:solidFill>
                      <a:prstClr val="black"/>
                    </a:solidFill>
                  </a:rPr>
                  <a:t>2</a:t>
                </a:r>
                <a:r>
                  <a:rPr lang="zh-TW" altLang="en-US" sz="2000" dirty="0" smtClean="0">
                    <a:solidFill>
                      <a:prstClr val="black"/>
                    </a:solidFill>
                  </a:rPr>
                  <a:t>科</a:t>
                </a:r>
                <a:endParaRPr lang="en-US" altLang="zh-TW" sz="2000" dirty="0" smtClean="0">
                  <a:solidFill>
                    <a:prstClr val="black"/>
                  </a:solidFill>
                </a:endParaRPr>
              </a:p>
              <a:p>
                <a:pPr marL="182563" lvl="0" indent="-182563" algn="just">
                  <a:lnSpc>
                    <a:spcPct val="125000"/>
                  </a:lnSpc>
                  <a:buFont typeface="Arial" panose="020B0604020202020204" pitchFamily="34" charset="0"/>
                  <a:buChar char="•"/>
                  <a:defRPr/>
                </a:pPr>
                <a:r>
                  <a:rPr lang="zh-TW" altLang="en-US" sz="2000" dirty="0" smtClean="0">
                    <a:solidFill>
                      <a:prstClr val="black"/>
                    </a:solidFill>
                  </a:rPr>
                  <a:t>由</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大學承辦考區業務，洽借不同高中試場</a:t>
                </a:r>
                <a:endPar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endParaRPr>
              </a:p>
              <a:p>
                <a:pPr marL="182563" marR="0" lvl="0" indent="-182563" algn="just"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規劃</a:t>
                </a:r>
                <a:r>
                  <a:rPr kumimoji="0" lang="zh-TW" altLang="en-US" sz="2000" b="0" i="0" u="none" strike="noStrike" kern="1200" cap="none" spc="0" normalizeH="0" baseline="0" noProof="0" dirty="0" smtClean="0">
                    <a:ln>
                      <a:noFill/>
                    </a:ln>
                    <a:solidFill>
                      <a:prstClr val="black"/>
                    </a:solidFill>
                    <a:effectLst/>
                    <a:uLnTx/>
                    <a:uFillTx/>
                    <a:latin typeface="Times New Roman"/>
                    <a:ea typeface="微軟正黑體"/>
                    <a:cs typeface="+mn-cs"/>
                  </a:rPr>
                  <a:t>二天</a:t>
                </a:r>
                <a:endPar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endParaRPr>
              </a:p>
            </p:txBody>
          </p:sp>
        </p:grpSp>
      </p:grpSp>
      <p:sp>
        <p:nvSpPr>
          <p:cNvPr id="19" name="文字方塊 18"/>
          <p:cNvSpPr txBox="1"/>
          <p:nvPr/>
        </p:nvSpPr>
        <p:spPr>
          <a:xfrm>
            <a:off x="373745" y="5419828"/>
            <a:ext cx="8356758" cy="100027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rPr>
              <a:t>兩次試辦考試皆針對使用</a:t>
            </a:r>
            <a:r>
              <a:rPr kumimoji="0" lang="en-US" altLang="zh-TW" sz="18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rPr>
              <a:t>108</a:t>
            </a:r>
            <a:r>
              <a:rPr kumimoji="0" lang="zh-TW" altLang="en-US" sz="18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rPr>
              <a:t>課綱的第一屆高中生</a:t>
            </a:r>
            <a:endParaRPr kumimoji="0" lang="en-US" altLang="zh-TW" sz="18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TW" altLang="en-US" sz="1800" b="0" i="0" u="none"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rPr>
              <a:t>有關執行細節仍在規劃中，會向承辦考區大學與各高中諮詢可執行與可負荷之進行方式。</a:t>
            </a:r>
            <a:endParaRPr kumimoji="0" lang="zh-TW" altLang="en-US" sz="18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182325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F6C1DCA-8CCC-4FB1-BE9E-0BAC43FFE9C3}" type="slidenum">
              <a:rPr lang="en-US" altLang="zh-TW" smtClean="0"/>
              <a:pPr/>
              <a:t>12</a:t>
            </a:fld>
            <a:endParaRPr lang="en-US" altLang="zh-TW" dirty="0"/>
          </a:p>
        </p:txBody>
      </p:sp>
      <p:pic>
        <p:nvPicPr>
          <p:cNvPr id="5" name="圖片 4"/>
          <p:cNvPicPr>
            <a:picLocks noChangeAspect="1"/>
          </p:cNvPicPr>
          <p:nvPr/>
        </p:nvPicPr>
        <p:blipFill rotWithShape="1">
          <a:blip r:embed="rId3"/>
          <a:srcRect l="35043" t="11807" r="36213" b="19926"/>
          <a:stretch/>
        </p:blipFill>
        <p:spPr>
          <a:xfrm>
            <a:off x="467544" y="1188226"/>
            <a:ext cx="3395668" cy="4536504"/>
          </a:xfrm>
          <a:prstGeom prst="rect">
            <a:avLst/>
          </a:prstGeom>
          <a:effectLst>
            <a:outerShdw blurRad="63500" sx="102000" sy="102000" algn="ctr" rotWithShape="0">
              <a:prstClr val="black">
                <a:alpha val="40000"/>
              </a:prstClr>
            </a:outerShdw>
          </a:effectLst>
        </p:spPr>
      </p:pic>
      <p:grpSp>
        <p:nvGrpSpPr>
          <p:cNvPr id="11" name="群組 10"/>
          <p:cNvGrpSpPr/>
          <p:nvPr/>
        </p:nvGrpSpPr>
        <p:grpSpPr>
          <a:xfrm>
            <a:off x="4438650" y="694984"/>
            <a:ext cx="4229100" cy="1739378"/>
            <a:chOff x="4425776" y="1028230"/>
            <a:chExt cx="4229100" cy="1739378"/>
          </a:xfrm>
          <a:effectLst>
            <a:outerShdw blurRad="63500" sx="102000" sy="102000" algn="ctr" rotWithShape="0">
              <a:prstClr val="black">
                <a:alpha val="40000"/>
              </a:prstClr>
            </a:outerShdw>
          </a:effectLst>
        </p:grpSpPr>
        <p:pic>
          <p:nvPicPr>
            <p:cNvPr id="6" name="圖片 5"/>
            <p:cNvPicPr>
              <a:picLocks noChangeAspect="1"/>
            </p:cNvPicPr>
            <p:nvPr/>
          </p:nvPicPr>
          <p:blipFill rotWithShape="1">
            <a:blip r:embed="rId4"/>
            <a:srcRect l="35145" t="33336" r="37326" b="46534"/>
            <a:stretch/>
          </p:blipFill>
          <p:spPr>
            <a:xfrm>
              <a:off x="4425776" y="1028230"/>
              <a:ext cx="4229100" cy="1739378"/>
            </a:xfrm>
            <a:prstGeom prst="rect">
              <a:avLst/>
            </a:prstGeom>
          </p:spPr>
        </p:pic>
        <p:sp>
          <p:nvSpPr>
            <p:cNvPr id="7" name="圓角矩形 6"/>
            <p:cNvSpPr/>
            <p:nvPr/>
          </p:nvSpPr>
          <p:spPr bwMode="auto">
            <a:xfrm>
              <a:off x="4425776" y="2204864"/>
              <a:ext cx="2114550" cy="360040"/>
            </a:xfrm>
            <a:prstGeom prst="roundRect">
              <a:avLst/>
            </a:prstGeom>
            <a:noFill/>
            <a:ln w="57150" cap="flat" cmpd="sng" algn="ctr">
              <a:solidFill>
                <a:srgbClr val="33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panose="020B0604020202020204" pitchFamily="34" charset="0"/>
              </a:endParaRPr>
            </a:p>
          </p:txBody>
        </p:sp>
      </p:grpSp>
      <p:grpSp>
        <p:nvGrpSpPr>
          <p:cNvPr id="14" name="群組 13"/>
          <p:cNvGrpSpPr/>
          <p:nvPr/>
        </p:nvGrpSpPr>
        <p:grpSpPr>
          <a:xfrm>
            <a:off x="4374292" y="3249214"/>
            <a:ext cx="4350608" cy="3034316"/>
            <a:chOff x="4374292" y="3102910"/>
            <a:chExt cx="4350608" cy="3034316"/>
          </a:xfrm>
          <a:effectLst>
            <a:outerShdw blurRad="63500" sx="102000" sy="102000" algn="ctr" rotWithShape="0">
              <a:prstClr val="black">
                <a:alpha val="40000"/>
              </a:prstClr>
            </a:outerShdw>
          </a:effectLst>
        </p:grpSpPr>
        <p:pic>
          <p:nvPicPr>
            <p:cNvPr id="12" name="圖片 11"/>
            <p:cNvPicPr>
              <a:picLocks noChangeAspect="1"/>
            </p:cNvPicPr>
            <p:nvPr/>
          </p:nvPicPr>
          <p:blipFill rotWithShape="1">
            <a:blip r:embed="rId5"/>
            <a:srcRect l="1934" t="26788" r="68900" b="37048"/>
            <a:stretch/>
          </p:blipFill>
          <p:spPr>
            <a:xfrm>
              <a:off x="4374292" y="3102910"/>
              <a:ext cx="4350608" cy="3034316"/>
            </a:xfrm>
            <a:prstGeom prst="rect">
              <a:avLst/>
            </a:prstGeom>
          </p:spPr>
        </p:pic>
        <p:sp>
          <p:nvSpPr>
            <p:cNvPr id="13" name="圓角矩形 12"/>
            <p:cNvSpPr/>
            <p:nvPr/>
          </p:nvSpPr>
          <p:spPr bwMode="auto">
            <a:xfrm>
              <a:off x="4438650" y="4581128"/>
              <a:ext cx="4222750" cy="1476772"/>
            </a:xfrm>
            <a:prstGeom prst="roundRect">
              <a:avLst/>
            </a:prstGeom>
            <a:noFill/>
            <a:ln w="57150" cap="flat" cmpd="sng" algn="ctr">
              <a:solidFill>
                <a:srgbClr val="FF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panose="020B0604020202020204" pitchFamily="34" charset="0"/>
              </a:endParaRPr>
            </a:p>
          </p:txBody>
        </p:sp>
      </p:grpSp>
      <p:cxnSp>
        <p:nvCxnSpPr>
          <p:cNvPr id="32" name="弧形接點 31"/>
          <p:cNvCxnSpPr/>
          <p:nvPr/>
        </p:nvCxnSpPr>
        <p:spPr bwMode="auto">
          <a:xfrm flipV="1">
            <a:off x="2339752" y="2282699"/>
            <a:ext cx="2034540" cy="1933030"/>
          </a:xfrm>
          <a:prstGeom prst="curvedConnector3">
            <a:avLst/>
          </a:prstGeom>
          <a:solidFill>
            <a:schemeClr val="accent1"/>
          </a:solidFill>
          <a:ln w="38100" cap="flat" cmpd="sng" algn="ctr">
            <a:solidFill>
              <a:srgbClr val="33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弧形接點 33"/>
          <p:cNvCxnSpPr/>
          <p:nvPr/>
        </p:nvCxnSpPr>
        <p:spPr bwMode="auto">
          <a:xfrm>
            <a:off x="971600" y="5465818"/>
            <a:ext cx="3339192" cy="557758"/>
          </a:xfrm>
          <a:prstGeom prst="curvedConnector3">
            <a:avLst/>
          </a:prstGeom>
          <a:solidFill>
            <a:schemeClr val="accent1"/>
          </a:solidFill>
          <a:ln w="3810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文字方塊 1"/>
          <p:cNvSpPr txBox="1"/>
          <p:nvPr/>
        </p:nvSpPr>
        <p:spPr>
          <a:xfrm>
            <a:off x="832853" y="283370"/>
            <a:ext cx="2755748" cy="523220"/>
          </a:xfrm>
          <a:prstGeom prst="rect">
            <a:avLst/>
          </a:prstGeom>
          <a:noFill/>
        </p:spPr>
        <p:txBody>
          <a:bodyPr wrap="square" rtlCol="0">
            <a:spAutoFit/>
          </a:bodyPr>
          <a:lstStyle/>
          <a:p>
            <a:r>
              <a:rPr lang="zh-TW" altLang="en-US" sz="2800" b="1" dirty="0" smtClean="0"/>
              <a:t>公告資料哪裡找</a:t>
            </a:r>
            <a:r>
              <a:rPr lang="zh-TW" altLang="en-US" sz="2800" b="1" dirty="0"/>
              <a:t>？</a:t>
            </a:r>
          </a:p>
        </p:txBody>
      </p:sp>
      <p:grpSp>
        <p:nvGrpSpPr>
          <p:cNvPr id="15" name="群組 14">
            <a:extLst>
              <a:ext uri="{FF2B5EF4-FFF2-40B4-BE49-F238E27FC236}">
                <a16:creationId xmlns:a16="http://schemas.microsoft.com/office/drawing/2014/main" id="{335C1243-8B0F-45FA-848A-70852C75F1F8}"/>
              </a:ext>
            </a:extLst>
          </p:cNvPr>
          <p:cNvGrpSpPr/>
          <p:nvPr/>
        </p:nvGrpSpPr>
        <p:grpSpPr>
          <a:xfrm>
            <a:off x="467544" y="412890"/>
            <a:ext cx="3072384" cy="393700"/>
            <a:chOff x="718617" y="671736"/>
            <a:chExt cx="3072384" cy="393700"/>
          </a:xfrm>
        </p:grpSpPr>
        <p:sp>
          <p:nvSpPr>
            <p:cNvPr id="16" name="Line 4">
              <a:extLst>
                <a:ext uri="{FF2B5EF4-FFF2-40B4-BE49-F238E27FC236}">
                  <a16:creationId xmlns:a16="http://schemas.microsoft.com/office/drawing/2014/main" id="{C216E41E-5235-4D77-A194-CCD4411A3916}"/>
                </a:ext>
              </a:extLst>
            </p:cNvPr>
            <p:cNvSpPr>
              <a:spLocks noChangeShapeType="1"/>
            </p:cNvSpPr>
            <p:nvPr/>
          </p:nvSpPr>
          <p:spPr bwMode="black">
            <a:xfrm flipV="1">
              <a:off x="899592" y="1048752"/>
              <a:ext cx="2891409" cy="3983"/>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7" name="Group 94">
              <a:extLst>
                <a:ext uri="{FF2B5EF4-FFF2-40B4-BE49-F238E27FC236}">
                  <a16:creationId xmlns:a16="http://schemas.microsoft.com/office/drawing/2014/main" id="{1C71FE77-8416-4894-94AE-39ED2195337D}"/>
                </a:ext>
              </a:extLst>
            </p:cNvPr>
            <p:cNvGrpSpPr>
              <a:grpSpLocks/>
            </p:cNvGrpSpPr>
            <p:nvPr/>
          </p:nvGrpSpPr>
          <p:grpSpPr bwMode="auto">
            <a:xfrm>
              <a:off x="718617" y="671736"/>
              <a:ext cx="393700" cy="393700"/>
              <a:chOff x="2543" y="1006"/>
              <a:chExt cx="416" cy="416"/>
            </a:xfrm>
          </p:grpSpPr>
          <p:sp>
            <p:nvSpPr>
              <p:cNvPr id="18" name="Oval 52">
                <a:extLst>
                  <a:ext uri="{FF2B5EF4-FFF2-40B4-BE49-F238E27FC236}">
                    <a16:creationId xmlns:a16="http://schemas.microsoft.com/office/drawing/2014/main" id="{DBA888C2-BE76-4929-AFAD-8EBE45D3A488}"/>
                  </a:ext>
                </a:extLst>
              </p:cNvPr>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zh-TW" altLang="en-US"/>
              </a:p>
            </p:txBody>
          </p:sp>
          <p:grpSp>
            <p:nvGrpSpPr>
              <p:cNvPr id="19" name="Group 53">
                <a:extLst>
                  <a:ext uri="{FF2B5EF4-FFF2-40B4-BE49-F238E27FC236}">
                    <a16:creationId xmlns:a16="http://schemas.microsoft.com/office/drawing/2014/main" id="{1860F122-AF35-4A5B-A4E5-3833BDEA7D2C}"/>
                  </a:ext>
                </a:extLst>
              </p:cNvPr>
              <p:cNvGrpSpPr>
                <a:grpSpLocks/>
              </p:cNvGrpSpPr>
              <p:nvPr/>
            </p:nvGrpSpPr>
            <p:grpSpPr bwMode="auto">
              <a:xfrm rot="-2288454">
                <a:off x="2578" y="1034"/>
                <a:ext cx="348" cy="356"/>
                <a:chOff x="887" y="2040"/>
                <a:chExt cx="433" cy="422"/>
              </a:xfrm>
            </p:grpSpPr>
            <p:pic>
              <p:nvPicPr>
                <p:cNvPr id="21" name="Picture 54" descr="circuler_1">
                  <a:extLst>
                    <a:ext uri="{FF2B5EF4-FFF2-40B4-BE49-F238E27FC236}">
                      <a16:creationId xmlns:a16="http://schemas.microsoft.com/office/drawing/2014/main" id="{0E263986-875C-48F1-A9BE-349297232D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22" name="Oval 55">
                  <a:extLst>
                    <a:ext uri="{FF2B5EF4-FFF2-40B4-BE49-F238E27FC236}">
                      <a16:creationId xmlns:a16="http://schemas.microsoft.com/office/drawing/2014/main" id="{525F22B4-9F13-4D15-A2B2-FFDB592898B4}"/>
                    </a:ext>
                  </a:extLst>
                </p:cNvPr>
                <p:cNvSpPr>
                  <a:spLocks noChangeArrowheads="1"/>
                </p:cNvSpPr>
                <p:nvPr/>
              </p:nvSpPr>
              <p:spPr bwMode="gray">
                <a:xfrm>
                  <a:off x="887" y="2040"/>
                  <a:ext cx="433"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23" name="Picture 56" descr="Picture2">
                  <a:extLst>
                    <a:ext uri="{FF2B5EF4-FFF2-40B4-BE49-F238E27FC236}">
                      <a16:creationId xmlns:a16="http://schemas.microsoft.com/office/drawing/2014/main" id="{F403CFF0-E9E4-4446-9333-036EC8D400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57">
                <a:extLst>
                  <a:ext uri="{FF2B5EF4-FFF2-40B4-BE49-F238E27FC236}">
                    <a16:creationId xmlns:a16="http://schemas.microsoft.com/office/drawing/2014/main" id="{53AF789E-A586-4B30-9B03-8A2BBA2318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92404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0" y="4785785"/>
            <a:ext cx="9144000" cy="789157"/>
          </a:xfrm>
        </p:spPr>
        <p:txBody>
          <a:bodyPr/>
          <a:lstStyle/>
          <a:p>
            <a:r>
              <a:rPr lang="zh-TW" altLang="en-US" dirty="0"/>
              <a:t>感謝聆聽</a:t>
            </a:r>
          </a:p>
        </p:txBody>
      </p:sp>
    </p:spTree>
    <p:extLst>
      <p:ext uri="{BB962C8B-B14F-4D97-AF65-F5344CB8AC3E}">
        <p14:creationId xmlns:p14="http://schemas.microsoft.com/office/powerpoint/2010/main" val="3444213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3B10F-DBEB-4A5B-B300-B5D663FBB22B}" type="slidenum">
              <a:rPr kumimoji="0" lang="zh-TW" altLang="en-US"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TW" altLang="en-US" b="0" i="0" u="none" strike="noStrike" kern="1200" cap="none" spc="0" normalizeH="0" baseline="0" noProof="0" dirty="0">
              <a:ln>
                <a:noFill/>
              </a:ln>
              <a:solidFill>
                <a:prstClr val="black">
                  <a:tint val="75000"/>
                </a:prstClr>
              </a:solidFill>
              <a:effectLst/>
              <a:uLnTx/>
              <a:uFillTx/>
              <a:latin typeface="Times New Roman"/>
              <a:ea typeface="微軟正黑體"/>
              <a:cs typeface="+mn-cs"/>
            </a:endParaRPr>
          </a:p>
        </p:txBody>
      </p:sp>
      <p:sp>
        <p:nvSpPr>
          <p:cNvPr id="5" name="文字版面配置區 1"/>
          <p:cNvSpPr>
            <a:spLocks noGrp="1"/>
          </p:cNvSpPr>
          <p:nvPr>
            <p:ph type="body" sz="quarter" idx="13"/>
          </p:nvPr>
        </p:nvSpPr>
        <p:spPr>
          <a:xfrm>
            <a:off x="0" y="123478"/>
            <a:ext cx="9144000" cy="835746"/>
          </a:xfrm>
        </p:spPr>
        <p:txBody>
          <a:bodyPr/>
          <a:lstStyle/>
          <a:p>
            <a:r>
              <a:rPr lang="en-US" altLang="zh-TW" dirty="0"/>
              <a:t>111</a:t>
            </a:r>
            <a:r>
              <a:rPr lang="zh-TW" altLang="en-US" dirty="0"/>
              <a:t>學年度起大學入學考試的調整</a:t>
            </a:r>
          </a:p>
        </p:txBody>
      </p:sp>
      <p:grpSp>
        <p:nvGrpSpPr>
          <p:cNvPr id="33" name="群組 9"/>
          <p:cNvGrpSpPr>
            <a:grpSpLocks/>
          </p:cNvGrpSpPr>
          <p:nvPr/>
        </p:nvGrpSpPr>
        <p:grpSpPr bwMode="auto">
          <a:xfrm>
            <a:off x="4597395" y="2053256"/>
            <a:ext cx="3411403" cy="4142487"/>
            <a:chOff x="4941301" y="1734787"/>
            <a:chExt cx="3411871" cy="4143074"/>
          </a:xfrm>
        </p:grpSpPr>
        <p:grpSp>
          <p:nvGrpSpPr>
            <p:cNvPr id="34" name="群組 16"/>
            <p:cNvGrpSpPr>
              <a:grpSpLocks/>
            </p:cNvGrpSpPr>
            <p:nvPr/>
          </p:nvGrpSpPr>
          <p:grpSpPr bwMode="auto">
            <a:xfrm>
              <a:off x="5046924" y="4774392"/>
              <a:ext cx="1686156" cy="1103469"/>
              <a:chOff x="535630" y="4780453"/>
              <a:chExt cx="1485576" cy="986612"/>
            </a:xfrm>
          </p:grpSpPr>
          <p:sp>
            <p:nvSpPr>
              <p:cNvPr id="48" name="AutoShape 3"/>
              <p:cNvSpPr>
                <a:spLocks noChangeArrowheads="1"/>
              </p:cNvSpPr>
              <p:nvPr/>
            </p:nvSpPr>
            <p:spPr bwMode="gray">
              <a:xfrm>
                <a:off x="535630" y="4780453"/>
                <a:ext cx="1485576" cy="986612"/>
              </a:xfrm>
              <a:prstGeom prst="roundRect">
                <a:avLst>
                  <a:gd name="adj" fmla="val 12699"/>
                </a:avLst>
              </a:prstGeom>
              <a:solidFill>
                <a:srgbClr val="3494BA">
                  <a:lumMod val="75000"/>
                </a:srgbClr>
              </a:solidFill>
              <a:ln>
                <a:noFill/>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080808"/>
                  </a:solidFill>
                  <a:effectLst/>
                  <a:uLnTx/>
                  <a:uFillTx/>
                  <a:latin typeface="Arial" panose="020B0604020202020204" pitchFamily="34" charset="0"/>
                </a:endParaRPr>
              </a:p>
            </p:txBody>
          </p:sp>
          <p:sp>
            <p:nvSpPr>
              <p:cNvPr id="49" name="Text Box 18"/>
              <p:cNvSpPr txBox="1">
                <a:spLocks noChangeArrowheads="1"/>
              </p:cNvSpPr>
              <p:nvPr/>
            </p:nvSpPr>
            <p:spPr bwMode="white">
              <a:xfrm>
                <a:off x="640178" y="4944635"/>
                <a:ext cx="1276478" cy="632921"/>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000" b="1" i="0" u="none" strike="noStrike" kern="0" cap="none" spc="0" normalizeH="0" baseline="0" noProof="0" dirty="0">
                    <a:ln>
                      <a:noFill/>
                    </a:ln>
                    <a:solidFill>
                      <a:srgbClr val="FFFFFF"/>
                    </a:solidFill>
                    <a:effectLst/>
                    <a:uLnTx/>
                    <a:uFillTx/>
                    <a:latin typeface="微軟正黑體" pitchFamily="34" charset="-120"/>
                  </a:rPr>
                  <a:t>高中英語聽力測驗</a:t>
                </a:r>
              </a:p>
            </p:txBody>
          </p:sp>
        </p:grpSp>
        <p:grpSp>
          <p:nvGrpSpPr>
            <p:cNvPr id="35" name="群組 24"/>
            <p:cNvGrpSpPr>
              <a:grpSpLocks/>
            </p:cNvGrpSpPr>
            <p:nvPr/>
          </p:nvGrpSpPr>
          <p:grpSpPr bwMode="auto">
            <a:xfrm>
              <a:off x="7091045" y="4774717"/>
              <a:ext cx="1073755" cy="1103144"/>
              <a:chOff x="5733286" y="4553646"/>
              <a:chExt cx="1073755" cy="1103144"/>
            </a:xfrm>
          </p:grpSpPr>
          <p:sp>
            <p:nvSpPr>
              <p:cNvPr id="46" name="AutoShape 11"/>
              <p:cNvSpPr>
                <a:spLocks noChangeArrowheads="1"/>
              </p:cNvSpPr>
              <p:nvPr/>
            </p:nvSpPr>
            <p:spPr bwMode="gray">
              <a:xfrm>
                <a:off x="5733286" y="4553646"/>
                <a:ext cx="1073755" cy="1103144"/>
              </a:xfrm>
              <a:prstGeom prst="roundRect">
                <a:avLst>
                  <a:gd name="adj" fmla="val 12699"/>
                </a:avLst>
              </a:prstGeom>
              <a:solidFill>
                <a:srgbClr val="FF925B"/>
              </a:solidFill>
              <a:ln w="9525">
                <a:no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080808"/>
                  </a:solidFill>
                  <a:effectLst/>
                  <a:uLnTx/>
                  <a:uFillTx/>
                  <a:latin typeface="Arial" panose="020B0604020202020204" pitchFamily="34" charset="0"/>
                </a:endParaRPr>
              </a:p>
            </p:txBody>
          </p:sp>
          <p:sp>
            <p:nvSpPr>
              <p:cNvPr id="47" name="Text Box 18"/>
              <p:cNvSpPr txBox="1">
                <a:spLocks noChangeArrowheads="1"/>
              </p:cNvSpPr>
              <p:nvPr/>
            </p:nvSpPr>
            <p:spPr bwMode="white">
              <a:xfrm>
                <a:off x="5896834" y="4753293"/>
                <a:ext cx="746658" cy="707886"/>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000" b="1" i="0" u="none" strike="noStrike" kern="0" cap="none" spc="0" normalizeH="0" baseline="0" noProof="0" dirty="0">
                    <a:ln>
                      <a:noFill/>
                    </a:ln>
                    <a:solidFill>
                      <a:srgbClr val="FFFFFF"/>
                    </a:solidFill>
                    <a:effectLst/>
                    <a:uLnTx/>
                    <a:uFillTx/>
                    <a:latin typeface="微軟正黑體" pitchFamily="34" charset="-120"/>
                  </a:rPr>
                  <a:t>術科測驗</a:t>
                </a:r>
              </a:p>
            </p:txBody>
          </p:sp>
        </p:grpSp>
        <p:grpSp>
          <p:nvGrpSpPr>
            <p:cNvPr id="36" name="群組 27"/>
            <p:cNvGrpSpPr>
              <a:grpSpLocks/>
            </p:cNvGrpSpPr>
            <p:nvPr/>
          </p:nvGrpSpPr>
          <p:grpSpPr bwMode="auto">
            <a:xfrm>
              <a:off x="4941301" y="3234704"/>
              <a:ext cx="3411868" cy="1415757"/>
              <a:chOff x="5715000" y="2209800"/>
              <a:chExt cx="2838751" cy="1579644"/>
            </a:xfrm>
          </p:grpSpPr>
          <p:sp>
            <p:nvSpPr>
              <p:cNvPr id="42" name="AutoShape 15"/>
              <p:cNvSpPr>
                <a:spLocks noChangeArrowheads="1"/>
              </p:cNvSpPr>
              <p:nvPr/>
            </p:nvSpPr>
            <p:spPr bwMode="gray">
              <a:xfrm>
                <a:off x="5715000" y="2209800"/>
                <a:ext cx="2838751" cy="1579644"/>
              </a:xfrm>
              <a:prstGeom prst="roundRect">
                <a:avLst>
                  <a:gd name="adj" fmla="val 12699"/>
                </a:avLst>
              </a:prstGeom>
              <a:solidFill>
                <a:srgbClr val="FFC000"/>
              </a:solidFill>
              <a:ln w="9525">
                <a:no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080808"/>
                  </a:solidFill>
                  <a:effectLst/>
                  <a:uLnTx/>
                  <a:uFillTx/>
                  <a:latin typeface="Arial" panose="020B0604020202020204" pitchFamily="34" charset="0"/>
                </a:endParaRPr>
              </a:p>
            </p:txBody>
          </p:sp>
          <p:sp>
            <p:nvSpPr>
              <p:cNvPr id="43" name="AutoShape 16"/>
              <p:cNvSpPr>
                <a:spLocks noChangeArrowheads="1"/>
              </p:cNvSpPr>
              <p:nvPr/>
            </p:nvSpPr>
            <p:spPr bwMode="gray">
              <a:xfrm>
                <a:off x="5805611" y="2821481"/>
                <a:ext cx="2639496" cy="850490"/>
              </a:xfrm>
              <a:prstGeom prst="roundRect">
                <a:avLst>
                  <a:gd name="adj" fmla="val 16667"/>
                </a:avLst>
              </a:prstGeom>
              <a:solidFill>
                <a:srgbClr val="FFFFFF"/>
              </a:solidFill>
              <a:ln w="9525">
                <a:no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080808"/>
                  </a:solidFill>
                  <a:effectLst/>
                  <a:uLnTx/>
                  <a:uFillTx/>
                  <a:latin typeface="Arial" panose="020B0604020202020204" pitchFamily="34" charset="0"/>
                </a:endParaRPr>
              </a:p>
            </p:txBody>
          </p:sp>
          <p:sp>
            <p:nvSpPr>
              <p:cNvPr id="44" name="Text Box 18"/>
              <p:cNvSpPr txBox="1">
                <a:spLocks noChangeArrowheads="1"/>
              </p:cNvSpPr>
              <p:nvPr/>
            </p:nvSpPr>
            <p:spPr bwMode="white">
              <a:xfrm>
                <a:off x="6299330" y="2267290"/>
                <a:ext cx="1651000" cy="529572"/>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400" b="1" i="0" u="none" strike="noStrike" kern="0" cap="none" spc="0" normalizeH="0" baseline="0" noProof="0">
                    <a:ln>
                      <a:noFill/>
                    </a:ln>
                    <a:solidFill>
                      <a:srgbClr val="FFFFFF"/>
                    </a:solidFill>
                    <a:effectLst/>
                    <a:uLnTx/>
                    <a:uFillTx/>
                    <a:latin typeface="微軟正黑體" pitchFamily="34" charset="-120"/>
                  </a:rPr>
                  <a:t>分科測驗</a:t>
                </a:r>
                <a:endParaRPr kumimoji="0" lang="en-US" altLang="zh-TW" sz="2400" b="1" i="0" u="none" strike="noStrike" kern="0" cap="none" spc="0" normalizeH="0" baseline="0" noProof="0">
                  <a:ln>
                    <a:noFill/>
                  </a:ln>
                  <a:solidFill>
                    <a:srgbClr val="FFFFFF"/>
                  </a:solidFill>
                  <a:effectLst/>
                  <a:uLnTx/>
                  <a:uFillTx/>
                  <a:latin typeface="微軟正黑體" pitchFamily="34" charset="-120"/>
                </a:endParaRPr>
              </a:p>
            </p:txBody>
          </p:sp>
          <p:sp>
            <p:nvSpPr>
              <p:cNvPr id="45" name="Text Box 9"/>
              <p:cNvSpPr txBox="1">
                <a:spLocks noChangeArrowheads="1"/>
              </p:cNvSpPr>
              <p:nvPr/>
            </p:nvSpPr>
            <p:spPr bwMode="gray">
              <a:xfrm>
                <a:off x="5797803" y="2815109"/>
                <a:ext cx="2545563" cy="863233"/>
              </a:xfrm>
              <a:prstGeom prst="rect">
                <a:avLst/>
              </a:prstGeom>
              <a:noFill/>
              <a:ln w="9525">
                <a:noFill/>
                <a:miter lim="800000"/>
                <a:headEnd/>
                <a:tailEnd/>
              </a:ln>
            </p:spPr>
            <p:txBody>
              <a:bodyPr>
                <a:spAutoFit/>
              </a:bodyPr>
              <a:lstStyle/>
              <a:p>
                <a:pPr marL="0" marR="0" lvl="0" indent="0" algn="ctr" defTabSz="914400" eaLnBrk="1" fontAlgn="base" latinLnBrk="0" hangingPunct="1">
                  <a:lnSpc>
                    <a:spcPts val="2800"/>
                  </a:lnSpc>
                  <a:spcBef>
                    <a:spcPct val="0"/>
                  </a:spcBef>
                  <a:spcAft>
                    <a:spcPct val="0"/>
                  </a:spcAft>
                  <a:buClrTx/>
                  <a:buSzTx/>
                  <a:buFontTx/>
                  <a:buNone/>
                  <a:tabLst/>
                  <a:defRPr/>
                </a:pPr>
                <a:r>
                  <a:rPr kumimoji="0" lang="zh-TW" altLang="en-US" sz="1800" b="0" i="0" u="none" strike="noStrike" kern="0" cap="none" spc="0" normalizeH="0" baseline="0" noProof="0" dirty="0">
                    <a:ln>
                      <a:noFill/>
                    </a:ln>
                    <a:solidFill>
                      <a:srgbClr val="0070C0"/>
                    </a:solidFill>
                    <a:effectLst/>
                    <a:uLnTx/>
                    <a:uFillTx/>
                    <a:latin typeface="微軟正黑體" pitchFamily="34" charset="-120"/>
                  </a:rPr>
                  <a:t>數甲、歷史、地理、公民與社會、物理、化學、生物</a:t>
                </a:r>
              </a:p>
            </p:txBody>
          </p:sp>
        </p:grpSp>
        <p:grpSp>
          <p:nvGrpSpPr>
            <p:cNvPr id="37" name="群組 32"/>
            <p:cNvGrpSpPr>
              <a:grpSpLocks/>
            </p:cNvGrpSpPr>
            <p:nvPr/>
          </p:nvGrpSpPr>
          <p:grpSpPr bwMode="auto">
            <a:xfrm>
              <a:off x="4941303" y="1734787"/>
              <a:ext cx="3411869" cy="1340929"/>
              <a:chOff x="381000" y="2209800"/>
              <a:chExt cx="2868464" cy="1340929"/>
            </a:xfrm>
          </p:grpSpPr>
          <p:sp>
            <p:nvSpPr>
              <p:cNvPr id="38" name="AutoShape 7"/>
              <p:cNvSpPr>
                <a:spLocks noChangeArrowheads="1"/>
              </p:cNvSpPr>
              <p:nvPr/>
            </p:nvSpPr>
            <p:spPr bwMode="gray">
              <a:xfrm>
                <a:off x="381000" y="2209800"/>
                <a:ext cx="2868464" cy="1340929"/>
              </a:xfrm>
              <a:prstGeom prst="roundRect">
                <a:avLst>
                  <a:gd name="adj" fmla="val 12699"/>
                </a:avLst>
              </a:prstGeom>
              <a:solidFill>
                <a:srgbClr val="669900"/>
              </a:solidFill>
              <a:ln w="9525">
                <a:no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080808"/>
                  </a:solidFill>
                  <a:effectLst/>
                  <a:uLnTx/>
                  <a:uFillTx/>
                  <a:latin typeface="Arial" panose="020B0604020202020204" pitchFamily="34" charset="0"/>
                </a:endParaRPr>
              </a:p>
            </p:txBody>
          </p:sp>
          <p:sp>
            <p:nvSpPr>
              <p:cNvPr id="39" name="AutoShape 8"/>
              <p:cNvSpPr>
                <a:spLocks noChangeArrowheads="1"/>
              </p:cNvSpPr>
              <p:nvPr/>
            </p:nvSpPr>
            <p:spPr bwMode="gray">
              <a:xfrm>
                <a:off x="472557" y="2678127"/>
                <a:ext cx="2667124" cy="768626"/>
              </a:xfrm>
              <a:prstGeom prst="roundRect">
                <a:avLst>
                  <a:gd name="adj" fmla="val 16667"/>
                </a:avLst>
              </a:prstGeom>
              <a:solidFill>
                <a:srgbClr val="FFFFFF"/>
              </a:solidFill>
              <a:ln w="9525">
                <a:no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080808"/>
                  </a:solidFill>
                  <a:effectLst/>
                  <a:uLnTx/>
                  <a:uFillTx/>
                  <a:latin typeface="Arial" panose="020B0604020202020204" pitchFamily="34" charset="0"/>
                </a:endParaRPr>
              </a:p>
            </p:txBody>
          </p:sp>
          <p:sp>
            <p:nvSpPr>
              <p:cNvPr id="40" name="Text Box 18"/>
              <p:cNvSpPr txBox="1">
                <a:spLocks noChangeArrowheads="1"/>
              </p:cNvSpPr>
              <p:nvPr/>
            </p:nvSpPr>
            <p:spPr bwMode="white">
              <a:xfrm>
                <a:off x="922420" y="2248634"/>
                <a:ext cx="1766888" cy="461665"/>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400" b="1" i="0" u="none" strike="noStrike" kern="0" cap="none" spc="0" normalizeH="0" baseline="0" noProof="0" dirty="0">
                    <a:ln>
                      <a:noFill/>
                    </a:ln>
                    <a:solidFill>
                      <a:srgbClr val="FFFFFF"/>
                    </a:solidFill>
                    <a:effectLst/>
                    <a:uLnTx/>
                    <a:uFillTx/>
                    <a:latin typeface="微軟正黑體" pitchFamily="34" charset="-120"/>
                  </a:rPr>
                  <a:t>學科能力測驗</a:t>
                </a:r>
                <a:endParaRPr kumimoji="0" lang="en-US" altLang="zh-TW" sz="2400" b="1" i="0" u="none" strike="noStrike" kern="0" cap="none" spc="0" normalizeH="0" baseline="0" noProof="0" dirty="0">
                  <a:ln>
                    <a:noFill/>
                  </a:ln>
                  <a:solidFill>
                    <a:srgbClr val="FFFFFF"/>
                  </a:solidFill>
                  <a:effectLst/>
                  <a:uLnTx/>
                  <a:uFillTx/>
                  <a:latin typeface="微軟正黑體" pitchFamily="34" charset="-120"/>
                </a:endParaRPr>
              </a:p>
            </p:txBody>
          </p:sp>
          <p:sp>
            <p:nvSpPr>
              <p:cNvPr id="41" name="Text Box 9"/>
              <p:cNvSpPr txBox="1">
                <a:spLocks noChangeArrowheads="1"/>
              </p:cNvSpPr>
              <p:nvPr/>
            </p:nvSpPr>
            <p:spPr bwMode="gray">
              <a:xfrm>
                <a:off x="511084" y="2660734"/>
                <a:ext cx="2675012" cy="810593"/>
              </a:xfrm>
              <a:prstGeom prst="rect">
                <a:avLst/>
              </a:prstGeom>
              <a:noFill/>
              <a:ln w="9525">
                <a:noFill/>
                <a:miter lim="800000"/>
                <a:headEnd/>
                <a:tailEnd/>
              </a:ln>
            </p:spPr>
            <p:txBody>
              <a:bodyPr wrap="square">
                <a:spAutoFit/>
              </a:bodyPr>
              <a:lstStyle/>
              <a:p>
                <a:pPr marL="0" marR="0" lvl="0" indent="0" algn="ctr" defTabSz="914400" eaLnBrk="1" fontAlgn="base" latinLnBrk="0" hangingPunct="1">
                  <a:lnSpc>
                    <a:spcPts val="2800"/>
                  </a:lnSpc>
                  <a:spcBef>
                    <a:spcPct val="0"/>
                  </a:spcBef>
                  <a:spcAft>
                    <a:spcPct val="0"/>
                  </a:spcAft>
                  <a:buClrTx/>
                  <a:buSzTx/>
                  <a:buFontTx/>
                  <a:buNone/>
                  <a:tabLst/>
                  <a:defRPr/>
                </a:pPr>
                <a:r>
                  <a:rPr kumimoji="0" lang="zh-TW" altLang="en-US" sz="1800" b="0" i="0" u="none" strike="noStrike" kern="0" cap="none" spc="0" normalizeH="0" baseline="0" noProof="0" dirty="0">
                    <a:ln>
                      <a:noFill/>
                    </a:ln>
                    <a:solidFill>
                      <a:srgbClr val="0070C0"/>
                    </a:solidFill>
                    <a:effectLst/>
                    <a:uLnTx/>
                    <a:uFillTx/>
                    <a:latin typeface="微軟正黑體" pitchFamily="34" charset="-120"/>
                  </a:rPr>
                  <a:t>國文</a:t>
                </a:r>
                <a:r>
                  <a:rPr kumimoji="0" lang="en-US" altLang="zh-TW" sz="1800" b="0" i="0" u="none" strike="noStrike" kern="0" cap="none" spc="0" normalizeH="0" baseline="0" noProof="0" dirty="0">
                    <a:ln>
                      <a:noFill/>
                    </a:ln>
                    <a:solidFill>
                      <a:srgbClr val="0070C0"/>
                    </a:solidFill>
                    <a:effectLst/>
                    <a:uLnTx/>
                    <a:uFillTx/>
                    <a:latin typeface="微軟正黑體" pitchFamily="34" charset="-120"/>
                  </a:rPr>
                  <a:t>(</a:t>
                </a:r>
                <a:r>
                  <a:rPr kumimoji="0" lang="zh-TW" altLang="en-US" sz="1800" b="0" i="0" u="none" strike="noStrike" kern="0" cap="none" spc="0" normalizeH="0" baseline="0" noProof="0" dirty="0">
                    <a:ln>
                      <a:noFill/>
                    </a:ln>
                    <a:solidFill>
                      <a:srgbClr val="0070C0"/>
                    </a:solidFill>
                    <a:effectLst/>
                    <a:uLnTx/>
                    <a:uFillTx/>
                    <a:latin typeface="微軟正黑體" pitchFamily="34" charset="-120"/>
                  </a:rPr>
                  <a:t>含國寫</a:t>
                </a:r>
                <a:r>
                  <a:rPr kumimoji="0" lang="en-US" altLang="zh-TW" sz="1800" b="0" i="0" u="none" strike="noStrike" kern="0" cap="none" spc="0" normalizeH="0" baseline="0" noProof="0" dirty="0">
                    <a:ln>
                      <a:noFill/>
                    </a:ln>
                    <a:solidFill>
                      <a:srgbClr val="0070C0"/>
                    </a:solidFill>
                    <a:effectLst/>
                    <a:uLnTx/>
                    <a:uFillTx/>
                    <a:latin typeface="微軟正黑體" pitchFamily="34" charset="-120"/>
                  </a:rPr>
                  <a:t>)</a:t>
                </a:r>
                <a:r>
                  <a:rPr kumimoji="0" lang="zh-TW" altLang="en-US" sz="1800" b="0" i="0" u="none" strike="noStrike" kern="0" cap="none" spc="0" normalizeH="0" baseline="0" noProof="0" dirty="0">
                    <a:ln>
                      <a:noFill/>
                    </a:ln>
                    <a:solidFill>
                      <a:srgbClr val="0070C0"/>
                    </a:solidFill>
                    <a:effectLst/>
                    <a:uLnTx/>
                    <a:uFillTx/>
                    <a:latin typeface="微軟正黑體" pitchFamily="34" charset="-120"/>
                  </a:rPr>
                  <a:t>、英文、數學</a:t>
                </a:r>
                <a:r>
                  <a:rPr kumimoji="0" lang="en-US" altLang="zh-TW" sz="1800" b="0" i="0" u="none" strike="noStrike" kern="0" cap="none" spc="0" normalizeH="0" baseline="0" noProof="0" dirty="0">
                    <a:ln>
                      <a:noFill/>
                    </a:ln>
                    <a:solidFill>
                      <a:srgbClr val="0070C0"/>
                    </a:solidFill>
                    <a:effectLst/>
                    <a:uLnTx/>
                    <a:uFillTx/>
                    <a:latin typeface="微軟正黑體" pitchFamily="34" charset="-120"/>
                  </a:rPr>
                  <a:t>A</a:t>
                </a:r>
                <a:r>
                  <a:rPr kumimoji="0" lang="zh-TW" altLang="en-US" sz="1800" b="0" i="0" u="none" strike="noStrike" kern="0" cap="none" spc="0" normalizeH="0" baseline="0" noProof="0" dirty="0">
                    <a:ln>
                      <a:noFill/>
                    </a:ln>
                    <a:solidFill>
                      <a:srgbClr val="0070C0"/>
                    </a:solidFill>
                    <a:effectLst/>
                    <a:uLnTx/>
                    <a:uFillTx/>
                    <a:latin typeface="微軟正黑體" pitchFamily="34" charset="-120"/>
                  </a:rPr>
                  <a:t>、數學</a:t>
                </a:r>
                <a:r>
                  <a:rPr kumimoji="0" lang="en-US" altLang="zh-TW" sz="1800" b="0" i="0" u="none" strike="noStrike" kern="0" cap="none" spc="0" normalizeH="0" baseline="0" noProof="0" dirty="0">
                    <a:ln>
                      <a:noFill/>
                    </a:ln>
                    <a:solidFill>
                      <a:srgbClr val="0070C0"/>
                    </a:solidFill>
                    <a:effectLst/>
                    <a:uLnTx/>
                    <a:uFillTx/>
                    <a:latin typeface="微軟正黑體" pitchFamily="34" charset="-120"/>
                  </a:rPr>
                  <a:t>B</a:t>
                </a:r>
                <a:r>
                  <a:rPr kumimoji="0" lang="zh-TW" altLang="en-US" sz="1800" b="0" i="0" u="none" strike="noStrike" kern="0" cap="none" spc="0" normalizeH="0" baseline="0" noProof="0" dirty="0">
                    <a:ln>
                      <a:noFill/>
                    </a:ln>
                    <a:solidFill>
                      <a:srgbClr val="0070C0"/>
                    </a:solidFill>
                    <a:effectLst/>
                    <a:uLnTx/>
                    <a:uFillTx/>
                    <a:latin typeface="微軟正黑體" pitchFamily="34" charset="-120"/>
                  </a:rPr>
                  <a:t>、社會、自然</a:t>
                </a:r>
              </a:p>
            </p:txBody>
          </p:sp>
        </p:grpSp>
      </p:grpSp>
      <p:sp>
        <p:nvSpPr>
          <p:cNvPr id="50" name="矩形 8"/>
          <p:cNvSpPr>
            <a:spLocks noChangeArrowheads="1"/>
          </p:cNvSpPr>
          <p:nvPr/>
        </p:nvSpPr>
        <p:spPr bwMode="auto">
          <a:xfrm>
            <a:off x="1429807" y="4607544"/>
            <a:ext cx="1719263" cy="1200150"/>
          </a:xfrm>
          <a:prstGeom prst="rect">
            <a:avLst/>
          </a:prstGeom>
          <a:noFill/>
          <a:ln w="9525">
            <a:noFill/>
            <a:miter lim="800000"/>
            <a:headEnd/>
            <a:tailEnd/>
          </a:ln>
        </p:spPr>
        <p:txBody>
          <a:bodyPr>
            <a:spAutoFit/>
          </a:bodyPr>
          <a:lstStyle/>
          <a:p>
            <a:pPr fontAlgn="base">
              <a:spcBef>
                <a:spcPct val="0"/>
              </a:spcBef>
              <a:spcAft>
                <a:spcPct val="0"/>
              </a:spcAft>
            </a:pPr>
            <a:r>
              <a:rPr lang="en-US" altLang="zh-TW" sz="2400" b="1" dirty="0">
                <a:solidFill>
                  <a:srgbClr val="FFFFFF"/>
                </a:solidFill>
                <a:latin typeface="Calibri" pitchFamily="34" charset="0"/>
                <a:cs typeface="Calibri" pitchFamily="34" charset="0"/>
              </a:rPr>
              <a:t>111</a:t>
            </a:r>
            <a:r>
              <a:rPr lang="zh-TW" altLang="en-US" sz="2400" b="1" dirty="0">
                <a:solidFill>
                  <a:srgbClr val="FFFFFF"/>
                </a:solidFill>
                <a:latin typeface="Calibri" pitchFamily="34" charset="0"/>
                <a:cs typeface="Calibri" pitchFamily="34" charset="0"/>
              </a:rPr>
              <a:t>學年度起大學多元入學方案</a:t>
            </a:r>
            <a:endParaRPr lang="zh-TW" altLang="en-US" sz="2400" b="1" dirty="0">
              <a:solidFill>
                <a:srgbClr val="FFFFFF"/>
              </a:solidFill>
              <a:latin typeface="Arial" panose="020B0604020202020204" pitchFamily="34" charset="0"/>
              <a:cs typeface="Calibri" pitchFamily="34" charset="0"/>
            </a:endParaRPr>
          </a:p>
        </p:txBody>
      </p:sp>
      <p:sp>
        <p:nvSpPr>
          <p:cNvPr id="52" name="圓角矩形 3"/>
          <p:cNvSpPr/>
          <p:nvPr/>
        </p:nvSpPr>
        <p:spPr bwMode="auto">
          <a:xfrm>
            <a:off x="1205375" y="2119661"/>
            <a:ext cx="2523350" cy="1883169"/>
          </a:xfrm>
          <a:prstGeom prst="roundRect">
            <a:avLst/>
          </a:prstGeom>
          <a:noFill/>
          <a:ln w="38100" cap="flat" cmpd="sng" algn="ctr">
            <a:solidFill>
              <a:srgbClr val="CC0066"/>
            </a:solidFill>
            <a:prstDash val="solid"/>
            <a:miter lim="800000"/>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TW" sz="2800" b="0" i="0" u="none" strike="noStrike" kern="0" cap="none" spc="0" normalizeH="0" baseline="0" noProof="0" dirty="0">
                <a:ln>
                  <a:noFill/>
                </a:ln>
                <a:solidFill>
                  <a:srgbClr val="080808"/>
                </a:solidFill>
                <a:effectLst/>
                <a:uLnTx/>
                <a:uFillTx/>
                <a:latin typeface="Calibri"/>
                <a:ea typeface="微軟正黑體"/>
                <a:cs typeface="Calibri" panose="020F0502020204030204" pitchFamily="34" charset="0"/>
              </a:rPr>
              <a:t>108</a:t>
            </a:r>
            <a:r>
              <a:rPr kumimoji="0" lang="zh-TW" altLang="en-US" sz="2800" b="0" i="0" u="none" strike="noStrike" kern="0" cap="none" spc="0" normalizeH="0" baseline="0" noProof="0" dirty="0">
                <a:ln>
                  <a:noFill/>
                </a:ln>
                <a:solidFill>
                  <a:srgbClr val="080808"/>
                </a:solidFill>
                <a:effectLst/>
                <a:uLnTx/>
                <a:uFillTx/>
                <a:latin typeface="Calibri"/>
                <a:ea typeface="微軟正黑體"/>
                <a:cs typeface="Calibri" panose="020F0502020204030204" pitchFamily="34" charset="0"/>
              </a:rPr>
              <a:t>學年度起實施</a:t>
            </a:r>
            <a:r>
              <a:rPr kumimoji="0" lang="en-US" altLang="zh-TW" sz="2800" b="0" i="0" u="none" strike="noStrike" kern="0" cap="none" spc="0" normalizeH="0" baseline="0" noProof="0" dirty="0">
                <a:ln>
                  <a:noFill/>
                </a:ln>
                <a:solidFill>
                  <a:srgbClr val="080808"/>
                </a:solidFill>
                <a:effectLst/>
                <a:uLnTx/>
                <a:uFillTx/>
                <a:latin typeface="Calibri"/>
                <a:ea typeface="微軟正黑體"/>
                <a:cs typeface="Calibri" panose="020F0502020204030204" pitchFamily="34" charset="0"/>
              </a:rPr>
              <a:t>12</a:t>
            </a:r>
            <a:r>
              <a:rPr kumimoji="0" lang="zh-TW" altLang="zh-TW" sz="2800" b="0" i="0" u="none" strike="noStrike" kern="0" cap="none" spc="0" normalizeH="0" baseline="0" noProof="0" dirty="0">
                <a:ln>
                  <a:noFill/>
                </a:ln>
                <a:solidFill>
                  <a:srgbClr val="080808"/>
                </a:solidFill>
                <a:effectLst/>
                <a:uLnTx/>
                <a:uFillTx/>
                <a:latin typeface="Calibri"/>
                <a:ea typeface="微軟正黑體"/>
                <a:cs typeface="Calibri" panose="020F0502020204030204" pitchFamily="34" charset="0"/>
              </a:rPr>
              <a:t>年國教新課綱</a:t>
            </a:r>
            <a:endParaRPr kumimoji="0" lang="en-US" altLang="zh-TW" sz="2800" b="0" i="0" u="none" strike="noStrike" kern="0" cap="none" spc="0" normalizeH="0" baseline="0" noProof="0" dirty="0">
              <a:ln>
                <a:noFill/>
              </a:ln>
              <a:solidFill>
                <a:srgbClr val="080808"/>
              </a:solidFill>
              <a:effectLst/>
              <a:uLnTx/>
              <a:uFillTx/>
              <a:latin typeface="Calibri"/>
              <a:ea typeface="微軟正黑體"/>
              <a:cs typeface="Calibri" panose="020F050202020403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lang="zh-TW" altLang="en-US" sz="2800" kern="0" dirty="0">
                <a:solidFill>
                  <a:srgbClr val="080808"/>
                </a:solidFill>
                <a:latin typeface="Calibri"/>
                <a:ea typeface="微軟正黑體"/>
                <a:cs typeface="Calibri" panose="020F0502020204030204" pitchFamily="34" charset="0"/>
              </a:rPr>
              <a:t>（</a:t>
            </a:r>
            <a:r>
              <a:rPr kumimoji="0" lang="en-US" altLang="zh-TW" sz="2800" b="0" i="0" u="none" strike="noStrike" kern="0" cap="none" spc="0" normalizeH="0" baseline="0" noProof="0" dirty="0" smtClean="0">
                <a:ln>
                  <a:noFill/>
                </a:ln>
                <a:solidFill>
                  <a:srgbClr val="080808"/>
                </a:solidFill>
                <a:effectLst/>
                <a:uLnTx/>
                <a:uFillTx/>
                <a:latin typeface="Calibri"/>
                <a:ea typeface="微軟正黑體"/>
                <a:cs typeface="Calibri" panose="020F0502020204030204" pitchFamily="34" charset="0"/>
              </a:rPr>
              <a:t>108</a:t>
            </a:r>
            <a:r>
              <a:rPr kumimoji="0" lang="zh-TW" altLang="en-US" sz="2800" b="0" i="0" u="none" strike="noStrike" kern="0" cap="none" spc="0" normalizeH="0" baseline="0" noProof="0" dirty="0">
                <a:ln>
                  <a:noFill/>
                </a:ln>
                <a:solidFill>
                  <a:srgbClr val="080808"/>
                </a:solidFill>
                <a:effectLst/>
                <a:uLnTx/>
                <a:uFillTx/>
                <a:latin typeface="Calibri"/>
                <a:ea typeface="微軟正黑體"/>
                <a:cs typeface="Calibri" panose="020F0502020204030204" pitchFamily="34" charset="0"/>
              </a:rPr>
              <a:t>課</a:t>
            </a:r>
            <a:r>
              <a:rPr kumimoji="0" lang="zh-TW" altLang="en-US" sz="2800" b="0" i="0" u="none" strike="noStrike" kern="0" cap="none" spc="0" normalizeH="0" baseline="0" noProof="0" dirty="0" smtClean="0">
                <a:ln>
                  <a:noFill/>
                </a:ln>
                <a:solidFill>
                  <a:srgbClr val="080808"/>
                </a:solidFill>
                <a:effectLst/>
                <a:uLnTx/>
                <a:uFillTx/>
                <a:latin typeface="Calibri"/>
                <a:ea typeface="微軟正黑體"/>
                <a:cs typeface="Calibri" panose="020F0502020204030204" pitchFamily="34" charset="0"/>
              </a:rPr>
              <a:t>綱</a:t>
            </a:r>
            <a:r>
              <a:rPr lang="zh-TW" altLang="en-US" sz="2800" kern="0" dirty="0">
                <a:solidFill>
                  <a:srgbClr val="080808"/>
                </a:solidFill>
                <a:latin typeface="Calibri"/>
                <a:ea typeface="微軟正黑體"/>
                <a:cs typeface="Calibri" panose="020F0502020204030204" pitchFamily="34" charset="0"/>
              </a:rPr>
              <a:t>）</a:t>
            </a:r>
            <a:endParaRPr kumimoji="0" lang="zh-TW" altLang="en-US" sz="2800" b="0" i="0" u="none" strike="noStrike" kern="0" cap="none" spc="0" normalizeH="0" baseline="0" noProof="0" dirty="0">
              <a:ln>
                <a:noFill/>
              </a:ln>
              <a:solidFill>
                <a:srgbClr val="FFFFFF"/>
              </a:solidFill>
              <a:effectLst/>
              <a:uLnTx/>
              <a:uFillTx/>
              <a:latin typeface="Arial"/>
              <a:ea typeface="微軟正黑體"/>
              <a:cs typeface="+mn-cs"/>
            </a:endParaRPr>
          </a:p>
        </p:txBody>
      </p:sp>
      <p:grpSp>
        <p:nvGrpSpPr>
          <p:cNvPr id="54" name="群組 12"/>
          <p:cNvGrpSpPr>
            <a:grpSpLocks/>
          </p:cNvGrpSpPr>
          <p:nvPr/>
        </p:nvGrpSpPr>
        <p:grpSpPr bwMode="auto">
          <a:xfrm>
            <a:off x="3778601" y="2737469"/>
            <a:ext cx="800100" cy="2470150"/>
            <a:chOff x="3613200" y="2738016"/>
            <a:chExt cx="1459037" cy="1968500"/>
          </a:xfrm>
        </p:grpSpPr>
        <p:cxnSp>
          <p:nvCxnSpPr>
            <p:cNvPr id="55" name="直線接點 54"/>
            <p:cNvCxnSpPr/>
            <p:nvPr/>
          </p:nvCxnSpPr>
          <p:spPr>
            <a:xfrm>
              <a:off x="3642149" y="2756992"/>
              <a:ext cx="709255" cy="0"/>
            </a:xfrm>
            <a:prstGeom prst="line">
              <a:avLst/>
            </a:prstGeom>
            <a:noFill/>
            <a:ln w="57150" cap="flat" cmpd="sng" algn="ctr">
              <a:solidFill>
                <a:srgbClr val="7A8C8E">
                  <a:lumMod val="75000"/>
                </a:srgbClr>
              </a:solidFill>
              <a:prstDash val="solid"/>
              <a:miter lim="800000"/>
            </a:ln>
            <a:effectLst/>
          </p:spPr>
        </p:cxnSp>
        <p:cxnSp>
          <p:nvCxnSpPr>
            <p:cNvPr id="56" name="直線接點 55"/>
            <p:cNvCxnSpPr/>
            <p:nvPr/>
          </p:nvCxnSpPr>
          <p:spPr>
            <a:xfrm>
              <a:off x="3613200" y="4687539"/>
              <a:ext cx="712149" cy="0"/>
            </a:xfrm>
            <a:prstGeom prst="line">
              <a:avLst/>
            </a:prstGeom>
            <a:noFill/>
            <a:ln w="57150" cap="flat" cmpd="sng" algn="ctr">
              <a:solidFill>
                <a:srgbClr val="7A8C8E">
                  <a:lumMod val="75000"/>
                </a:srgbClr>
              </a:solidFill>
              <a:prstDash val="solid"/>
              <a:miter lim="800000"/>
            </a:ln>
            <a:effectLst/>
          </p:spPr>
        </p:cxnSp>
        <p:cxnSp>
          <p:nvCxnSpPr>
            <p:cNvPr id="57" name="直線接點 56"/>
            <p:cNvCxnSpPr/>
            <p:nvPr/>
          </p:nvCxnSpPr>
          <p:spPr>
            <a:xfrm>
              <a:off x="4325349" y="2738016"/>
              <a:ext cx="0" cy="1968500"/>
            </a:xfrm>
            <a:prstGeom prst="line">
              <a:avLst/>
            </a:prstGeom>
            <a:noFill/>
            <a:ln w="57150" cap="flat" cmpd="sng" algn="ctr">
              <a:solidFill>
                <a:srgbClr val="7A8C8E">
                  <a:lumMod val="75000"/>
                </a:srgbClr>
              </a:solidFill>
              <a:prstDash val="solid"/>
              <a:miter lim="800000"/>
            </a:ln>
            <a:effectLst/>
          </p:spPr>
        </p:cxnSp>
        <p:cxnSp>
          <p:nvCxnSpPr>
            <p:cNvPr id="58" name="直線單箭頭接點 57"/>
            <p:cNvCxnSpPr/>
            <p:nvPr/>
          </p:nvCxnSpPr>
          <p:spPr>
            <a:xfrm>
              <a:off x="4325349" y="3722266"/>
              <a:ext cx="746888" cy="0"/>
            </a:xfrm>
            <a:prstGeom prst="straightConnector1">
              <a:avLst/>
            </a:prstGeom>
            <a:noFill/>
            <a:ln w="57150" cap="flat" cmpd="sng" algn="ctr">
              <a:solidFill>
                <a:srgbClr val="7A8C8E">
                  <a:lumMod val="75000"/>
                </a:srgbClr>
              </a:solidFill>
              <a:prstDash val="solid"/>
              <a:miter lim="800000"/>
              <a:tailEnd type="arrow"/>
            </a:ln>
            <a:effectLst/>
          </p:spPr>
        </p:cxnSp>
      </p:grpSp>
      <p:sp>
        <p:nvSpPr>
          <p:cNvPr id="59" name="文字方塊 58"/>
          <p:cNvSpPr txBox="1">
            <a:spLocks noChangeAspect="1"/>
          </p:cNvSpPr>
          <p:nvPr/>
        </p:nvSpPr>
        <p:spPr>
          <a:xfrm>
            <a:off x="102351" y="2385995"/>
            <a:ext cx="1008000" cy="1008000"/>
          </a:xfrm>
          <a:prstGeom prst="ellipse">
            <a:avLst/>
          </a:prstGeom>
          <a:solidFill>
            <a:schemeClr val="accent2">
              <a:lumMod val="60000"/>
              <a:lumOff val="40000"/>
            </a:schemeClr>
          </a:solidFill>
          <a:ln w="76200">
            <a:solidFill>
              <a:schemeClr val="bg1">
                <a:alpha val="70000"/>
              </a:schemeClr>
            </a:solidFill>
          </a:ln>
        </p:spPr>
        <p:txBody>
          <a:bodyPr wrap="square" rtlCol="0">
            <a:spAutoFit/>
          </a:bodyPr>
          <a:lstStyle/>
          <a:p>
            <a:r>
              <a:rPr lang="zh-TW" altLang="en-US" sz="4400" b="1" dirty="0" smtClean="0"/>
              <a:t>教</a:t>
            </a:r>
            <a:endParaRPr lang="zh-TW" altLang="en-US" sz="4400" b="1" dirty="0"/>
          </a:p>
        </p:txBody>
      </p:sp>
      <p:sp>
        <p:nvSpPr>
          <p:cNvPr id="60" name="文字方塊 59"/>
          <p:cNvSpPr txBox="1">
            <a:spLocks noChangeAspect="1"/>
          </p:cNvSpPr>
          <p:nvPr/>
        </p:nvSpPr>
        <p:spPr>
          <a:xfrm>
            <a:off x="102351" y="4530901"/>
            <a:ext cx="1008000" cy="1008000"/>
          </a:xfrm>
          <a:prstGeom prst="ellipse">
            <a:avLst/>
          </a:prstGeom>
          <a:solidFill>
            <a:schemeClr val="accent2">
              <a:lumMod val="60000"/>
              <a:lumOff val="40000"/>
            </a:schemeClr>
          </a:solidFill>
          <a:ln w="76200">
            <a:solidFill>
              <a:schemeClr val="bg1">
                <a:alpha val="70000"/>
              </a:schemeClr>
            </a:solidFill>
          </a:ln>
        </p:spPr>
        <p:txBody>
          <a:bodyPr wrap="square" rtlCol="0">
            <a:spAutoFit/>
          </a:bodyPr>
          <a:lstStyle/>
          <a:p>
            <a:r>
              <a:rPr lang="zh-TW" altLang="en-US" sz="4400" b="1" dirty="0" smtClean="0"/>
              <a:t>招</a:t>
            </a:r>
            <a:endParaRPr lang="zh-TW" altLang="en-US" sz="4400" b="1" dirty="0"/>
          </a:p>
        </p:txBody>
      </p:sp>
      <p:sp>
        <p:nvSpPr>
          <p:cNvPr id="61" name="文字方塊 60"/>
          <p:cNvSpPr txBox="1">
            <a:spLocks noChangeAspect="1"/>
          </p:cNvSpPr>
          <p:nvPr/>
        </p:nvSpPr>
        <p:spPr>
          <a:xfrm>
            <a:off x="8054614" y="3048669"/>
            <a:ext cx="1008000" cy="1008000"/>
          </a:xfrm>
          <a:prstGeom prst="ellipse">
            <a:avLst/>
          </a:prstGeom>
          <a:solidFill>
            <a:schemeClr val="accent2">
              <a:lumMod val="60000"/>
              <a:lumOff val="40000"/>
            </a:schemeClr>
          </a:solidFill>
          <a:ln w="76200">
            <a:solidFill>
              <a:schemeClr val="bg1">
                <a:alpha val="70000"/>
              </a:schemeClr>
            </a:solidFill>
          </a:ln>
        </p:spPr>
        <p:txBody>
          <a:bodyPr wrap="square" rtlCol="0">
            <a:spAutoFit/>
          </a:bodyPr>
          <a:lstStyle/>
          <a:p>
            <a:pPr algn="ctr"/>
            <a:r>
              <a:rPr lang="zh-TW" altLang="en-US" sz="4400" b="1" dirty="0" smtClean="0"/>
              <a:t>考</a:t>
            </a:r>
            <a:endParaRPr lang="zh-TW" altLang="en-US" sz="4400" b="1" dirty="0"/>
          </a:p>
        </p:txBody>
      </p:sp>
      <p:sp>
        <p:nvSpPr>
          <p:cNvPr id="2" name="矩形 1"/>
          <p:cNvSpPr/>
          <p:nvPr/>
        </p:nvSpPr>
        <p:spPr>
          <a:xfrm>
            <a:off x="2845289" y="1105939"/>
            <a:ext cx="3057247" cy="584775"/>
          </a:xfrm>
          <a:prstGeom prst="rect">
            <a:avLst/>
          </a:prstGeom>
        </p:spPr>
        <p:txBody>
          <a:bodyPr wrap="none">
            <a:spAutoFit/>
          </a:bodyPr>
          <a:lstStyle/>
          <a:p>
            <a:pPr algn="ctr"/>
            <a:r>
              <a:rPr lang="zh-TW" altLang="en-US" sz="3200" b="1" dirty="0"/>
              <a:t>教、招、考連動</a:t>
            </a:r>
          </a:p>
        </p:txBody>
      </p:sp>
      <p:sp>
        <p:nvSpPr>
          <p:cNvPr id="62" name="圓角矩形 10">
            <a:extLst/>
          </p:cNvPr>
          <p:cNvSpPr/>
          <p:nvPr/>
        </p:nvSpPr>
        <p:spPr bwMode="auto">
          <a:xfrm>
            <a:off x="1228999" y="4235943"/>
            <a:ext cx="2499726" cy="1465145"/>
          </a:xfrm>
          <a:prstGeom prst="roundRect">
            <a:avLst/>
          </a:prstGeom>
          <a:noFill/>
          <a:ln w="38100" cap="flat" cmpd="sng" algn="ctr">
            <a:solidFill>
              <a:srgbClr val="CC0066"/>
            </a:solidFill>
            <a:prstDash val="solid"/>
            <a:miter lim="800000"/>
          </a:ln>
          <a:effectLst/>
        </p:spPr>
        <p:txBody>
          <a:bodyPr anchor="ctr"/>
          <a:lstStyle/>
          <a:p>
            <a:pPr fontAlgn="base">
              <a:spcBef>
                <a:spcPct val="0"/>
              </a:spcBef>
              <a:spcAft>
                <a:spcPct val="0"/>
              </a:spcAft>
            </a:pPr>
            <a:r>
              <a:rPr lang="en-US" altLang="zh-TW" sz="2800" kern="0" dirty="0">
                <a:solidFill>
                  <a:srgbClr val="080808"/>
                </a:solidFill>
                <a:latin typeface="Calibri"/>
                <a:ea typeface="微軟正黑體"/>
                <a:cs typeface="Calibri" panose="020F0502020204030204" pitchFamily="34" charset="0"/>
              </a:rPr>
              <a:t>111</a:t>
            </a:r>
            <a:r>
              <a:rPr lang="zh-TW" altLang="en-US" sz="2800" kern="0" dirty="0">
                <a:solidFill>
                  <a:srgbClr val="080808"/>
                </a:solidFill>
                <a:latin typeface="Calibri"/>
                <a:ea typeface="微軟正黑體"/>
                <a:cs typeface="Calibri" panose="020F0502020204030204" pitchFamily="34" charset="0"/>
              </a:rPr>
              <a:t>學年度起大學多元入學方案</a:t>
            </a:r>
          </a:p>
        </p:txBody>
      </p:sp>
    </p:spTree>
    <p:extLst>
      <p:ext uri="{BB962C8B-B14F-4D97-AF65-F5344CB8AC3E}">
        <p14:creationId xmlns:p14="http://schemas.microsoft.com/office/powerpoint/2010/main" val="1426706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3"/>
          </p:nvPr>
        </p:nvSpPr>
        <p:spPr/>
        <p:txBody>
          <a:bodyPr/>
          <a:lstStyle/>
          <a:p>
            <a:r>
              <a:rPr lang="zh-TW" altLang="en-US" dirty="0" smtClean="0"/>
              <a:t>考試測驗範圍與成績表示</a:t>
            </a:r>
            <a:endParaRPr lang="zh-TW" altLang="en-US" dirty="0"/>
          </a:p>
        </p:txBody>
      </p:sp>
      <p:sp>
        <p:nvSpPr>
          <p:cNvPr id="3" name="投影片編號版面配置區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3B10F-DBEB-4A5B-B300-B5D663FBB22B}" type="slidenum">
              <a:rPr kumimoji="0" lang="zh-TW" altLang="en-US"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dirty="0">
              <a:ln>
                <a:noFill/>
              </a:ln>
              <a:solidFill>
                <a:prstClr val="black">
                  <a:tint val="75000"/>
                </a:prstClr>
              </a:solidFill>
              <a:effectLst/>
              <a:uLnTx/>
              <a:uFillTx/>
              <a:latin typeface="Times New Roman"/>
              <a:ea typeface="微軟正黑體"/>
              <a:cs typeface="+mn-cs"/>
            </a:endParaRPr>
          </a:p>
        </p:txBody>
      </p:sp>
      <p:sp>
        <p:nvSpPr>
          <p:cNvPr id="24" name="流程圖: 循序存取儲存裝置 23"/>
          <p:cNvSpPr/>
          <p:nvPr/>
        </p:nvSpPr>
        <p:spPr>
          <a:xfrm flipH="1">
            <a:off x="6760320" y="530443"/>
            <a:ext cx="1987440" cy="2000695"/>
          </a:xfrm>
          <a:prstGeom prst="flowChartMagneticTape">
            <a:avLst/>
          </a:prstGeom>
          <a:solidFill>
            <a:srgbClr val="FFD1D1"/>
          </a:solidFill>
          <a:ln w="38100">
            <a:solidFill>
              <a:srgbClr val="FFEBE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3400"/>
              </a:lnSpc>
            </a:pPr>
            <a:r>
              <a:rPr lang="zh-TW" altLang="en-US" sz="2700" b="1" dirty="0" smtClean="0">
                <a:solidFill>
                  <a:schemeClr val="tx2"/>
                </a:solidFill>
              </a:rPr>
              <a:t>皆可</a:t>
            </a:r>
            <a:endParaRPr lang="en-US" altLang="zh-TW" sz="2700" b="1" dirty="0" smtClean="0">
              <a:solidFill>
                <a:schemeClr val="tx2"/>
              </a:solidFill>
            </a:endParaRPr>
          </a:p>
          <a:p>
            <a:pPr algn="ctr">
              <a:lnSpc>
                <a:spcPts val="3400"/>
              </a:lnSpc>
            </a:pPr>
            <a:r>
              <a:rPr lang="zh-TW" altLang="en-US" sz="2700" b="1" dirty="0" smtClean="0">
                <a:solidFill>
                  <a:schemeClr val="tx2"/>
                </a:solidFill>
              </a:rPr>
              <a:t>自由選考</a:t>
            </a:r>
            <a:endParaRPr lang="zh-TW" altLang="en-US" sz="2700" b="1" dirty="0">
              <a:solidFill>
                <a:schemeClr val="tx2"/>
              </a:solidFill>
            </a:endParaRPr>
          </a:p>
        </p:txBody>
      </p:sp>
      <p:grpSp>
        <p:nvGrpSpPr>
          <p:cNvPr id="30" name="群組 29"/>
          <p:cNvGrpSpPr/>
          <p:nvPr/>
        </p:nvGrpSpPr>
        <p:grpSpPr>
          <a:xfrm>
            <a:off x="514785" y="1530791"/>
            <a:ext cx="5935797" cy="4607755"/>
            <a:chOff x="826511" y="1371303"/>
            <a:chExt cx="5935797" cy="4607755"/>
          </a:xfrm>
        </p:grpSpPr>
        <p:grpSp>
          <p:nvGrpSpPr>
            <p:cNvPr id="5" name="群組 4"/>
            <p:cNvGrpSpPr/>
            <p:nvPr/>
          </p:nvGrpSpPr>
          <p:grpSpPr>
            <a:xfrm>
              <a:off x="826511" y="1371303"/>
              <a:ext cx="4518816" cy="4607755"/>
              <a:chOff x="975368" y="1239514"/>
              <a:chExt cx="4518816" cy="4607755"/>
            </a:xfrm>
          </p:grpSpPr>
          <p:grpSp>
            <p:nvGrpSpPr>
              <p:cNvPr id="4" name="群組 3"/>
              <p:cNvGrpSpPr/>
              <p:nvPr/>
            </p:nvGrpSpPr>
            <p:grpSpPr>
              <a:xfrm>
                <a:off x="975368" y="1239514"/>
                <a:ext cx="4518816" cy="4607755"/>
                <a:chOff x="2166215" y="1239514"/>
                <a:chExt cx="4518816" cy="4607755"/>
              </a:xfrm>
            </p:grpSpPr>
            <p:grpSp>
              <p:nvGrpSpPr>
                <p:cNvPr id="26" name="群組 25"/>
                <p:cNvGrpSpPr/>
                <p:nvPr/>
              </p:nvGrpSpPr>
              <p:grpSpPr>
                <a:xfrm>
                  <a:off x="2178143" y="4431713"/>
                  <a:ext cx="4506888" cy="1415556"/>
                  <a:chOff x="2819126" y="4419234"/>
                  <a:chExt cx="3536950" cy="1415556"/>
                </a:xfrm>
              </p:grpSpPr>
              <p:grpSp>
                <p:nvGrpSpPr>
                  <p:cNvPr id="21" name="群組 27"/>
                  <p:cNvGrpSpPr>
                    <a:grpSpLocks/>
                  </p:cNvGrpSpPr>
                  <p:nvPr/>
                </p:nvGrpSpPr>
                <p:grpSpPr bwMode="auto">
                  <a:xfrm>
                    <a:off x="2819126" y="4419234"/>
                    <a:ext cx="3536950" cy="1415556"/>
                    <a:chOff x="5715000" y="2209800"/>
                    <a:chExt cx="2943225" cy="1579644"/>
                  </a:xfrm>
                </p:grpSpPr>
                <p:sp>
                  <p:nvSpPr>
                    <p:cNvPr id="22" name="AutoShape 15"/>
                    <p:cNvSpPr>
                      <a:spLocks noChangeArrowheads="1"/>
                    </p:cNvSpPr>
                    <p:nvPr/>
                  </p:nvSpPr>
                  <p:spPr bwMode="gray">
                    <a:xfrm>
                      <a:off x="5715000" y="2209800"/>
                      <a:ext cx="2943225" cy="1579644"/>
                    </a:xfrm>
                    <a:prstGeom prst="roundRect">
                      <a:avLst>
                        <a:gd name="adj" fmla="val 12699"/>
                      </a:avLst>
                    </a:prstGeom>
                    <a:solidFill>
                      <a:srgbClr val="276F8B"/>
                    </a:solidFill>
                    <a:ln w="9525">
                      <a:no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80808"/>
                        </a:solidFill>
                        <a:effectLst/>
                        <a:uLnTx/>
                        <a:uFillTx/>
                        <a:latin typeface="Arial" panose="020B0604020202020204" pitchFamily="34" charset="0"/>
                      </a:endParaRPr>
                    </a:p>
                  </p:txBody>
                </p:sp>
                <p:sp>
                  <p:nvSpPr>
                    <p:cNvPr id="23" name="AutoShape 16"/>
                    <p:cNvSpPr>
                      <a:spLocks noChangeArrowheads="1"/>
                    </p:cNvSpPr>
                    <p:nvPr/>
                  </p:nvSpPr>
                  <p:spPr bwMode="gray">
                    <a:xfrm>
                      <a:off x="5805611" y="2821481"/>
                      <a:ext cx="2778125" cy="850490"/>
                    </a:xfrm>
                    <a:prstGeom prst="roundRect">
                      <a:avLst>
                        <a:gd name="adj" fmla="val 16667"/>
                      </a:avLst>
                    </a:prstGeom>
                    <a:solidFill>
                      <a:srgbClr val="FFFFFF"/>
                    </a:solidFill>
                    <a:ln w="9525">
                      <a:no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80808"/>
                        </a:solidFill>
                        <a:effectLst/>
                        <a:uLnTx/>
                        <a:uFillTx/>
                        <a:latin typeface="Arial" panose="020B0604020202020204" pitchFamily="34" charset="0"/>
                      </a:endParaRPr>
                    </a:p>
                  </p:txBody>
                </p:sp>
                <p:sp>
                  <p:nvSpPr>
                    <p:cNvPr id="25" name="Text Box 9"/>
                    <p:cNvSpPr txBox="1">
                      <a:spLocks noChangeArrowheads="1"/>
                    </p:cNvSpPr>
                    <p:nvPr/>
                  </p:nvSpPr>
                  <p:spPr bwMode="gray">
                    <a:xfrm>
                      <a:off x="5797550" y="2975110"/>
                      <a:ext cx="2758277" cy="503732"/>
                    </a:xfrm>
                    <a:prstGeom prst="rect">
                      <a:avLst/>
                    </a:prstGeom>
                    <a:noFill/>
                    <a:ln w="9525">
                      <a:noFill/>
                      <a:miter lim="800000"/>
                      <a:headEnd/>
                      <a:tailEnd/>
                    </a:ln>
                  </p:spPr>
                  <p:txBody>
                    <a:bodyPr wrap="square">
                      <a:spAutoFit/>
                    </a:bodyPr>
                    <a:lstStyle/>
                    <a:p>
                      <a:pPr marL="0" marR="0" lvl="0" indent="0" algn="ctr" defTabSz="914400" eaLnBrk="1" fontAlgn="base" latinLnBrk="0" hangingPunct="1">
                        <a:lnSpc>
                          <a:spcPts val="2800"/>
                        </a:lnSpc>
                        <a:spcBef>
                          <a:spcPct val="0"/>
                        </a:spcBef>
                        <a:spcAft>
                          <a:spcPct val="0"/>
                        </a:spcAft>
                        <a:buClrTx/>
                        <a:buSzTx/>
                        <a:buFontTx/>
                        <a:buNone/>
                        <a:tabLst/>
                        <a:defRPr/>
                      </a:pPr>
                      <a:r>
                        <a:rPr kumimoji="0" lang="zh-TW" altLang="en-US" sz="2400" b="0" i="0" u="none" strike="noStrike" kern="0" cap="none" spc="0" normalizeH="0" baseline="0" noProof="0" dirty="0" smtClean="0">
                          <a:ln>
                            <a:noFill/>
                          </a:ln>
                          <a:solidFill>
                            <a:schemeClr val="tx2"/>
                          </a:solidFill>
                          <a:effectLst/>
                          <a:uLnTx/>
                          <a:uFillTx/>
                          <a:latin typeface="微軟正黑體" pitchFamily="34" charset="-120"/>
                        </a:rPr>
                        <a:t>部定必修英文第一至第四學期</a:t>
                      </a:r>
                    </a:p>
                  </p:txBody>
                </p:sp>
              </p:grpSp>
              <p:sp>
                <p:nvSpPr>
                  <p:cNvPr id="20" name="Text Box 18"/>
                  <p:cNvSpPr txBox="1">
                    <a:spLocks noChangeArrowheads="1"/>
                  </p:cNvSpPr>
                  <p:nvPr/>
                </p:nvSpPr>
                <p:spPr bwMode="white">
                  <a:xfrm>
                    <a:off x="3211305" y="4487832"/>
                    <a:ext cx="2752593" cy="461665"/>
                  </a:xfrm>
                  <a:prstGeom prst="rect">
                    <a:avLst/>
                  </a:prstGeom>
                  <a:noFill/>
                  <a:ln w="9525">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400" b="1" i="0" u="none" strike="noStrike" kern="0" cap="none" spc="0" normalizeH="0" baseline="0" noProof="0" dirty="0" smtClean="0">
                        <a:ln>
                          <a:noFill/>
                        </a:ln>
                        <a:solidFill>
                          <a:srgbClr val="FFFFFF"/>
                        </a:solidFill>
                        <a:effectLst/>
                        <a:uLnTx/>
                        <a:uFillTx/>
                        <a:latin typeface="微軟正黑體" pitchFamily="34" charset="-120"/>
                      </a:rPr>
                      <a:t>高中英語聽力測驗</a:t>
                    </a:r>
                  </a:p>
                </p:txBody>
              </p:sp>
            </p:grpSp>
            <p:grpSp>
              <p:nvGrpSpPr>
                <p:cNvPr id="7" name="群組 27"/>
                <p:cNvGrpSpPr>
                  <a:grpSpLocks/>
                </p:cNvGrpSpPr>
                <p:nvPr/>
              </p:nvGrpSpPr>
              <p:grpSpPr bwMode="auto">
                <a:xfrm>
                  <a:off x="2166216" y="2798205"/>
                  <a:ext cx="4506888" cy="1415556"/>
                  <a:chOff x="5715000" y="2209800"/>
                  <a:chExt cx="2943225" cy="1579644"/>
                </a:xfrm>
              </p:grpSpPr>
              <p:sp>
                <p:nvSpPr>
                  <p:cNvPr id="13" name="AutoShape 15"/>
                  <p:cNvSpPr>
                    <a:spLocks noChangeArrowheads="1"/>
                  </p:cNvSpPr>
                  <p:nvPr/>
                </p:nvSpPr>
                <p:spPr bwMode="gray">
                  <a:xfrm>
                    <a:off x="5715000" y="2209800"/>
                    <a:ext cx="2943225" cy="1579644"/>
                  </a:xfrm>
                  <a:prstGeom prst="roundRect">
                    <a:avLst>
                      <a:gd name="adj" fmla="val 12699"/>
                    </a:avLst>
                  </a:prstGeom>
                  <a:solidFill>
                    <a:srgbClr val="FFC000"/>
                  </a:solidFill>
                  <a:ln w="9525">
                    <a:no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80808"/>
                      </a:solidFill>
                      <a:effectLst/>
                      <a:uLnTx/>
                      <a:uFillTx/>
                      <a:latin typeface="Arial" panose="020B0604020202020204" pitchFamily="34" charset="0"/>
                    </a:endParaRPr>
                  </a:p>
                </p:txBody>
              </p:sp>
              <p:sp>
                <p:nvSpPr>
                  <p:cNvPr id="14" name="AutoShape 16"/>
                  <p:cNvSpPr>
                    <a:spLocks noChangeArrowheads="1"/>
                  </p:cNvSpPr>
                  <p:nvPr/>
                </p:nvSpPr>
                <p:spPr bwMode="gray">
                  <a:xfrm>
                    <a:off x="5805611" y="2821481"/>
                    <a:ext cx="2778125" cy="850490"/>
                  </a:xfrm>
                  <a:prstGeom prst="roundRect">
                    <a:avLst>
                      <a:gd name="adj" fmla="val 16667"/>
                    </a:avLst>
                  </a:prstGeom>
                  <a:solidFill>
                    <a:srgbClr val="FFFFFF"/>
                  </a:solidFill>
                  <a:ln w="9525">
                    <a:no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80808"/>
                      </a:solidFill>
                      <a:effectLst/>
                      <a:uLnTx/>
                      <a:uFillTx/>
                      <a:latin typeface="Arial" panose="020B0604020202020204" pitchFamily="34" charset="0"/>
                    </a:endParaRPr>
                  </a:p>
                </p:txBody>
              </p:sp>
              <p:sp>
                <p:nvSpPr>
                  <p:cNvPr id="15" name="Text Box 18"/>
                  <p:cNvSpPr txBox="1">
                    <a:spLocks noChangeArrowheads="1"/>
                  </p:cNvSpPr>
                  <p:nvPr/>
                </p:nvSpPr>
                <p:spPr bwMode="white">
                  <a:xfrm>
                    <a:off x="6299330" y="2267290"/>
                    <a:ext cx="1651000" cy="529572"/>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400" b="1" i="0" u="none" strike="noStrike" kern="0" cap="none" spc="0" normalizeH="0" baseline="0" noProof="0" dirty="0" smtClean="0">
                        <a:ln>
                          <a:noFill/>
                        </a:ln>
                        <a:solidFill>
                          <a:srgbClr val="FFFFFF"/>
                        </a:solidFill>
                        <a:effectLst/>
                        <a:uLnTx/>
                        <a:uFillTx/>
                        <a:latin typeface="微軟正黑體" pitchFamily="34" charset="-120"/>
                      </a:rPr>
                      <a:t>分科測驗</a:t>
                    </a:r>
                    <a:endParaRPr kumimoji="0" lang="en-US" altLang="zh-TW" sz="2400" b="1" i="0" u="none" strike="noStrike" kern="0" cap="none" spc="0" normalizeH="0" baseline="0" noProof="0" dirty="0" smtClean="0">
                      <a:ln>
                        <a:noFill/>
                      </a:ln>
                      <a:solidFill>
                        <a:srgbClr val="FFFFFF"/>
                      </a:solidFill>
                      <a:effectLst/>
                      <a:uLnTx/>
                      <a:uFillTx/>
                      <a:latin typeface="微軟正黑體" pitchFamily="34" charset="-120"/>
                    </a:endParaRPr>
                  </a:p>
                </p:txBody>
              </p:sp>
              <p:sp>
                <p:nvSpPr>
                  <p:cNvPr id="16" name="Text Box 9"/>
                  <p:cNvSpPr txBox="1">
                    <a:spLocks noChangeArrowheads="1"/>
                  </p:cNvSpPr>
                  <p:nvPr/>
                </p:nvSpPr>
                <p:spPr bwMode="gray">
                  <a:xfrm>
                    <a:off x="5769756" y="3000682"/>
                    <a:ext cx="2849292" cy="503732"/>
                  </a:xfrm>
                  <a:prstGeom prst="rect">
                    <a:avLst/>
                  </a:prstGeom>
                  <a:noFill/>
                  <a:ln w="9525">
                    <a:noFill/>
                    <a:miter lim="800000"/>
                    <a:headEnd/>
                    <a:tailEnd/>
                  </a:ln>
                </p:spPr>
                <p:txBody>
                  <a:bodyPr wrap="square" anchor="ctr">
                    <a:spAutoFit/>
                  </a:bodyPr>
                  <a:lstStyle/>
                  <a:p>
                    <a:pPr marL="0" marR="0" lvl="0" indent="0" algn="ctr" defTabSz="914400" eaLnBrk="1" fontAlgn="base" latinLnBrk="0" hangingPunct="1">
                      <a:lnSpc>
                        <a:spcPts val="2800"/>
                      </a:lnSpc>
                      <a:spcBef>
                        <a:spcPct val="0"/>
                      </a:spcBef>
                      <a:spcAft>
                        <a:spcPct val="0"/>
                      </a:spcAft>
                      <a:buClrTx/>
                      <a:buSzTx/>
                      <a:buFontTx/>
                      <a:buNone/>
                      <a:tabLst/>
                      <a:defRPr/>
                    </a:pPr>
                    <a:r>
                      <a:rPr kumimoji="0" lang="zh-TW" altLang="en-US" sz="2400" b="0" i="0" u="none" strike="noStrike" kern="0" cap="none" spc="0" normalizeH="0" baseline="0" noProof="0" dirty="0" smtClean="0">
                        <a:ln>
                          <a:noFill/>
                        </a:ln>
                        <a:solidFill>
                          <a:schemeClr val="tx2"/>
                        </a:solidFill>
                        <a:effectLst/>
                        <a:uLnTx/>
                        <a:uFillTx/>
                        <a:latin typeface="微軟正黑體" pitchFamily="34" charset="-120"/>
                      </a:rPr>
                      <a:t>部定必修與部定加深加廣選修</a:t>
                    </a:r>
                  </a:p>
                </p:txBody>
              </p:sp>
            </p:grpSp>
            <p:grpSp>
              <p:nvGrpSpPr>
                <p:cNvPr id="8" name="群組 32"/>
                <p:cNvGrpSpPr>
                  <a:grpSpLocks/>
                </p:cNvGrpSpPr>
                <p:nvPr/>
              </p:nvGrpSpPr>
              <p:grpSpPr bwMode="auto">
                <a:xfrm>
                  <a:off x="2166215" y="1239514"/>
                  <a:ext cx="4506888" cy="1414800"/>
                  <a:chOff x="381000" y="2209799"/>
                  <a:chExt cx="2943225" cy="1415000"/>
                </a:xfrm>
              </p:grpSpPr>
              <p:sp>
                <p:nvSpPr>
                  <p:cNvPr id="9" name="AutoShape 7"/>
                  <p:cNvSpPr>
                    <a:spLocks noChangeArrowheads="1"/>
                  </p:cNvSpPr>
                  <p:nvPr/>
                </p:nvSpPr>
                <p:spPr bwMode="gray">
                  <a:xfrm>
                    <a:off x="381000" y="2209799"/>
                    <a:ext cx="2943225" cy="1415000"/>
                  </a:xfrm>
                  <a:prstGeom prst="roundRect">
                    <a:avLst>
                      <a:gd name="adj" fmla="val 12699"/>
                    </a:avLst>
                  </a:prstGeom>
                  <a:solidFill>
                    <a:srgbClr val="669900"/>
                  </a:solidFill>
                  <a:ln w="9525">
                    <a:no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80808"/>
                      </a:solidFill>
                      <a:effectLst/>
                      <a:uLnTx/>
                      <a:uFillTx/>
                      <a:latin typeface="Arial" panose="020B0604020202020204" pitchFamily="34" charset="0"/>
                    </a:endParaRPr>
                  </a:p>
                </p:txBody>
              </p:sp>
              <p:sp>
                <p:nvSpPr>
                  <p:cNvPr id="10" name="AutoShape 8"/>
                  <p:cNvSpPr>
                    <a:spLocks noChangeArrowheads="1"/>
                  </p:cNvSpPr>
                  <p:nvPr/>
                </p:nvSpPr>
                <p:spPr bwMode="gray">
                  <a:xfrm>
                    <a:off x="479400" y="2752723"/>
                    <a:ext cx="2778125" cy="763308"/>
                  </a:xfrm>
                  <a:prstGeom prst="roundRect">
                    <a:avLst>
                      <a:gd name="adj" fmla="val 16667"/>
                    </a:avLst>
                  </a:prstGeom>
                  <a:solidFill>
                    <a:srgbClr val="FFFFFF"/>
                  </a:solidFill>
                  <a:ln w="9525">
                    <a:no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dirty="0" smtClean="0">
                      <a:ln>
                        <a:noFill/>
                      </a:ln>
                      <a:solidFill>
                        <a:srgbClr val="080808"/>
                      </a:solidFill>
                      <a:effectLst/>
                      <a:uLnTx/>
                      <a:uFillTx/>
                      <a:latin typeface="Arial" panose="020B0604020202020204" pitchFamily="34" charset="0"/>
                    </a:endParaRPr>
                  </a:p>
                </p:txBody>
              </p:sp>
              <p:sp>
                <p:nvSpPr>
                  <p:cNvPr id="11" name="Text Box 18"/>
                  <p:cNvSpPr txBox="1">
                    <a:spLocks noChangeArrowheads="1"/>
                  </p:cNvSpPr>
                  <p:nvPr/>
                </p:nvSpPr>
                <p:spPr bwMode="white">
                  <a:xfrm>
                    <a:off x="922420" y="2248634"/>
                    <a:ext cx="1766888" cy="461665"/>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400" b="1" i="0" u="none" strike="noStrike" kern="0" cap="none" spc="0" normalizeH="0" baseline="0" noProof="0" dirty="0" smtClean="0">
                        <a:ln>
                          <a:noFill/>
                        </a:ln>
                        <a:solidFill>
                          <a:srgbClr val="FFFFFF"/>
                        </a:solidFill>
                        <a:effectLst/>
                        <a:uLnTx/>
                        <a:uFillTx/>
                        <a:latin typeface="微軟正黑體" pitchFamily="34" charset="-120"/>
                      </a:rPr>
                      <a:t>學科能力測驗</a:t>
                    </a:r>
                    <a:endParaRPr kumimoji="0" lang="en-US" altLang="zh-TW" sz="2400" b="1" i="0" u="none" strike="noStrike" kern="0" cap="none" spc="0" normalizeH="0" baseline="0" noProof="0" dirty="0" smtClean="0">
                      <a:ln>
                        <a:noFill/>
                      </a:ln>
                      <a:solidFill>
                        <a:srgbClr val="FFFFFF"/>
                      </a:solidFill>
                      <a:effectLst/>
                      <a:uLnTx/>
                      <a:uFillTx/>
                      <a:latin typeface="微軟正黑體" pitchFamily="34" charset="-120"/>
                    </a:endParaRPr>
                  </a:p>
                </p:txBody>
              </p:sp>
            </p:grpSp>
          </p:grpSp>
          <p:sp>
            <p:nvSpPr>
              <p:cNvPr id="27" name="Text Box 9"/>
              <p:cNvSpPr txBox="1">
                <a:spLocks noChangeArrowheads="1"/>
              </p:cNvSpPr>
              <p:nvPr/>
            </p:nvSpPr>
            <p:spPr bwMode="gray">
              <a:xfrm>
                <a:off x="1276565" y="1921087"/>
                <a:ext cx="3897958" cy="451406"/>
              </a:xfrm>
              <a:prstGeom prst="rect">
                <a:avLst/>
              </a:prstGeom>
              <a:noFill/>
              <a:ln w="9525">
                <a:noFill/>
                <a:miter lim="800000"/>
                <a:headEnd/>
                <a:tailEnd/>
              </a:ln>
            </p:spPr>
            <p:txBody>
              <a:bodyPr anchor="ctr">
                <a:spAutoFit/>
              </a:bodyPr>
              <a:lstStyle/>
              <a:p>
                <a:pPr marL="0" marR="0" lvl="0" indent="0" algn="ctr" defTabSz="914400" eaLnBrk="1" fontAlgn="base" latinLnBrk="0" hangingPunct="1">
                  <a:lnSpc>
                    <a:spcPts val="2800"/>
                  </a:lnSpc>
                  <a:spcBef>
                    <a:spcPct val="0"/>
                  </a:spcBef>
                  <a:spcAft>
                    <a:spcPct val="0"/>
                  </a:spcAft>
                  <a:buClrTx/>
                  <a:buSzTx/>
                  <a:buFontTx/>
                  <a:buNone/>
                  <a:tabLst/>
                  <a:defRPr/>
                </a:pPr>
                <a:r>
                  <a:rPr kumimoji="0" lang="zh-TW" altLang="en-US" sz="2400" b="0" i="0" u="none" strike="noStrike" kern="0" cap="none" spc="0" normalizeH="0" baseline="0" noProof="0" dirty="0" smtClean="0">
                    <a:ln>
                      <a:noFill/>
                    </a:ln>
                    <a:solidFill>
                      <a:schemeClr val="tx2"/>
                    </a:solidFill>
                    <a:effectLst/>
                    <a:uLnTx/>
                    <a:uFillTx/>
                    <a:latin typeface="微軟正黑體" pitchFamily="34" charset="-120"/>
                  </a:rPr>
                  <a:t>部定必修</a:t>
                </a:r>
              </a:p>
            </p:txBody>
          </p:sp>
        </p:grpSp>
        <p:grpSp>
          <p:nvGrpSpPr>
            <p:cNvPr id="18" name="群組 17"/>
            <p:cNvGrpSpPr/>
            <p:nvPr/>
          </p:nvGrpSpPr>
          <p:grpSpPr>
            <a:xfrm>
              <a:off x="5539560" y="1871731"/>
              <a:ext cx="1222748" cy="2053886"/>
              <a:chOff x="5539560" y="1871731"/>
              <a:chExt cx="1222748" cy="2053886"/>
            </a:xfrm>
          </p:grpSpPr>
          <p:sp>
            <p:nvSpPr>
              <p:cNvPr id="28" name="圓角矩形 27"/>
              <p:cNvSpPr/>
              <p:nvPr/>
            </p:nvSpPr>
            <p:spPr>
              <a:xfrm>
                <a:off x="6047984" y="1871731"/>
                <a:ext cx="714324" cy="2053886"/>
              </a:xfrm>
              <a:prstGeom prst="roundRect">
                <a:avLst/>
              </a:prstGeom>
              <a:noFill/>
              <a:ln w="28575">
                <a:solidFill>
                  <a:srgbClr val="5C4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2"/>
                    </a:solidFill>
                  </a:rPr>
                  <a:t>級分制</a:t>
                </a:r>
              </a:p>
            </p:txBody>
          </p:sp>
          <p:sp>
            <p:nvSpPr>
              <p:cNvPr id="6" name="右大括弧 5"/>
              <p:cNvSpPr/>
              <p:nvPr/>
            </p:nvSpPr>
            <p:spPr>
              <a:xfrm>
                <a:off x="5539560" y="2014641"/>
                <a:ext cx="305365" cy="1910976"/>
              </a:xfrm>
              <a:prstGeom prst="rightBrace">
                <a:avLst>
                  <a:gd name="adj1" fmla="val 43152"/>
                  <a:gd name="adj2" fmla="val 46105"/>
                </a:avLst>
              </a:prstGeom>
              <a:ln w="28575">
                <a:solidFill>
                  <a:srgbClr val="441D6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grpSp>
          <p:nvGrpSpPr>
            <p:cNvPr id="19" name="群組 18"/>
            <p:cNvGrpSpPr/>
            <p:nvPr/>
          </p:nvGrpSpPr>
          <p:grpSpPr>
            <a:xfrm>
              <a:off x="5465135" y="4439436"/>
              <a:ext cx="1297172" cy="1539622"/>
              <a:chOff x="5465135" y="4439436"/>
              <a:chExt cx="1297172" cy="1539622"/>
            </a:xfrm>
          </p:grpSpPr>
          <p:sp>
            <p:nvSpPr>
              <p:cNvPr id="29" name="圓角矩形 28"/>
              <p:cNvSpPr/>
              <p:nvPr/>
            </p:nvSpPr>
            <p:spPr>
              <a:xfrm>
                <a:off x="6047982" y="4439436"/>
                <a:ext cx="714325" cy="1539622"/>
              </a:xfrm>
              <a:prstGeom prst="roundRect">
                <a:avLst/>
              </a:prstGeom>
              <a:noFill/>
              <a:ln w="28575">
                <a:solidFill>
                  <a:srgbClr val="5C4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tx2"/>
                    </a:solidFill>
                  </a:rPr>
                  <a:t>等級制</a:t>
                </a:r>
                <a:endParaRPr lang="zh-TW" altLang="en-US" sz="3200" b="1" dirty="0">
                  <a:solidFill>
                    <a:schemeClr val="tx2"/>
                  </a:solidFill>
                </a:endParaRPr>
              </a:p>
            </p:txBody>
          </p:sp>
          <p:cxnSp>
            <p:nvCxnSpPr>
              <p:cNvPr id="17" name="直線單箭頭接點 16"/>
              <p:cNvCxnSpPr/>
              <p:nvPr/>
            </p:nvCxnSpPr>
            <p:spPr>
              <a:xfrm>
                <a:off x="5465135" y="5249314"/>
                <a:ext cx="432955" cy="0"/>
              </a:xfrm>
              <a:prstGeom prst="straightConnector1">
                <a:avLst/>
              </a:prstGeom>
              <a:ln w="28575">
                <a:solidFill>
                  <a:srgbClr val="441D6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94106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sz="quarter" idx="13"/>
          </p:nvPr>
        </p:nvSpPr>
        <p:spPr/>
        <p:txBody>
          <a:bodyPr/>
          <a:lstStyle/>
          <a:p>
            <a:pPr lvl="0"/>
            <a:r>
              <a:rPr lang="zh-TW" altLang="en-US" dirty="0">
                <a:solidFill>
                  <a:prstClr val="black"/>
                </a:solidFill>
                <a:latin typeface="微軟正黑體" pitchFamily="34" charset="-120"/>
                <a:ea typeface="微軟正黑體" pitchFamily="34" charset="-120"/>
              </a:rPr>
              <a:t>精進素養導向命題之重點</a:t>
            </a:r>
            <a:r>
              <a:rPr lang="zh-TW" altLang="en-US" dirty="0" smtClean="0">
                <a:solidFill>
                  <a:prstClr val="black"/>
                </a:solidFill>
                <a:latin typeface="微軟正黑體" pitchFamily="34" charset="-120"/>
                <a:ea typeface="微軟正黑體" pitchFamily="34" charset="-120"/>
              </a:rPr>
              <a:t>方向</a:t>
            </a:r>
            <a:endParaRPr lang="zh-TW" altLang="en-US" dirty="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6C1DCA-8CCC-4FB1-BE9E-0BAC43FFE9C3}" type="slidenum">
              <a:rPr kumimoji="0" lang="en-US" altLang="zh-TW" sz="1200" b="1" i="0" u="none" strike="noStrike" kern="1200" cap="none" spc="0" normalizeH="0" baseline="0" noProof="0" smtClean="0">
                <a:ln>
                  <a:noFill/>
                </a:ln>
                <a:solidFill>
                  <a:sysClr val="windowText" lastClr="000000"/>
                </a:solidFill>
                <a:effectLst/>
                <a:uLnTx/>
                <a:uFillTx/>
                <a:latin typeface="Calibri"/>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TW" sz="1200" b="1"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sp>
        <p:nvSpPr>
          <p:cNvPr id="9" name="內容版面配置區 2"/>
          <p:cNvSpPr txBox="1">
            <a:spLocks/>
          </p:cNvSpPr>
          <p:nvPr/>
        </p:nvSpPr>
        <p:spPr bwMode="auto">
          <a:xfrm>
            <a:off x="425610" y="1159675"/>
            <a:ext cx="8329612"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lr>
                <a:schemeClr val="folHlink"/>
              </a:buClr>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Tx/>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marR="0" lvl="0" indent="-342891" algn="l" defTabSz="914377" rtl="0" eaLnBrk="1" fontAlgn="auto" latinLnBrk="0" hangingPunct="1">
              <a:lnSpc>
                <a:spcPct val="114000"/>
              </a:lnSpc>
              <a:spcBef>
                <a:spcPts val="1351"/>
              </a:spcBef>
              <a:spcAft>
                <a:spcPts val="0"/>
              </a:spcAft>
              <a:buClr>
                <a:srgbClr val="9F6715"/>
              </a:buClr>
              <a:buSzTx/>
              <a:buFont typeface="Arial" panose="020B0604020202020204" pitchFamily="34" charset="0"/>
              <a:buChar char="•"/>
              <a:tabLst/>
              <a:defRPr/>
            </a:pPr>
            <a:r>
              <a:rPr kumimoji="0" lang="zh-TW" altLang="en-US" sz="2400" b="1" i="0" u="none" strike="noStrike" kern="1200" cap="none" spc="0" normalizeH="0" baseline="0" noProof="0" smtClean="0">
                <a:ln>
                  <a:noFill/>
                </a:ln>
                <a:solidFill>
                  <a:srgbClr val="C00000"/>
                </a:solidFill>
                <a:effectLst/>
                <a:uLnTx/>
                <a:uFillTx/>
                <a:latin typeface="微軟正黑體" pitchFamily="34" charset="-120"/>
                <a:ea typeface="微軟正黑體" pitchFamily="34" charset="-120"/>
                <a:cs typeface="+mn-cs"/>
              </a:rPr>
              <a:t>情境化</a:t>
            </a:r>
            <a:r>
              <a:rPr kumimoji="0" lang="zh-TW" altLang="en-US" sz="2400" b="0" i="0" u="none" strike="noStrike" kern="1200" cap="none" spc="0" normalizeH="0" baseline="0" noProof="0" smtClean="0">
                <a:ln>
                  <a:noFill/>
                </a:ln>
                <a:solidFill>
                  <a:sysClr val="windowText" lastClr="000000"/>
                </a:solidFill>
                <a:effectLst/>
                <a:uLnTx/>
                <a:uFillTx/>
                <a:latin typeface="微軟正黑體" pitchFamily="34" charset="-120"/>
                <a:ea typeface="微軟正黑體" pitchFamily="34" charset="-120"/>
                <a:cs typeface="+mn-cs"/>
              </a:rPr>
              <a:t>：試題素材引用</a:t>
            </a:r>
            <a:r>
              <a:rPr kumimoji="0" lang="zh-TW" altLang="en-US" sz="2400" b="0" i="0" u="none" strike="noStrike" kern="1200" cap="none" spc="0" normalizeH="0" baseline="0" noProof="0" smtClean="0">
                <a:ln>
                  <a:noFill/>
                </a:ln>
                <a:solidFill>
                  <a:srgbClr val="9F6715"/>
                </a:solidFill>
                <a:effectLst/>
                <a:uLnTx/>
                <a:uFillTx/>
                <a:latin typeface="微軟正黑體" pitchFamily="34" charset="-120"/>
                <a:ea typeface="微軟正黑體" pitchFamily="34" charset="-120"/>
                <a:cs typeface="+mn-cs"/>
              </a:rPr>
              <a:t>生活情境</a:t>
            </a:r>
            <a:r>
              <a:rPr kumimoji="0" lang="zh-TW" altLang="en-US" sz="2400" b="0" i="0" u="none" strike="noStrike" kern="1200" cap="none" spc="0" normalizeH="0" baseline="0" noProof="0" smtClean="0">
                <a:ln>
                  <a:noFill/>
                </a:ln>
                <a:solidFill>
                  <a:sysClr val="windowText" lastClr="000000"/>
                </a:solidFill>
                <a:effectLst/>
                <a:uLnTx/>
                <a:uFillTx/>
                <a:latin typeface="微軟正黑體" pitchFamily="34" charset="-120"/>
                <a:ea typeface="微軟正黑體" pitchFamily="34" charset="-120"/>
                <a:cs typeface="+mn-cs"/>
              </a:rPr>
              <a:t>或</a:t>
            </a:r>
            <a:r>
              <a:rPr kumimoji="0" lang="zh-TW" altLang="en-US" sz="2400" b="0" i="0" u="none" strike="noStrike" kern="1200" cap="none" spc="0" normalizeH="0" baseline="0" noProof="0" smtClean="0">
                <a:ln>
                  <a:noFill/>
                </a:ln>
                <a:solidFill>
                  <a:srgbClr val="9F6715"/>
                </a:solidFill>
                <a:effectLst/>
                <a:uLnTx/>
                <a:uFillTx/>
                <a:latin typeface="微軟正黑體" pitchFamily="34" charset="-120"/>
                <a:ea typeface="微軟正黑體" pitchFamily="34" charset="-120"/>
                <a:cs typeface="+mn-cs"/>
              </a:rPr>
              <a:t>學術探究情境</a:t>
            </a:r>
            <a:r>
              <a:rPr kumimoji="0" lang="zh-TW" altLang="en-US" sz="2400" b="0" i="0" u="none" strike="noStrike" kern="1200" cap="none" spc="0" normalizeH="0" baseline="0" noProof="0" smtClean="0">
                <a:ln>
                  <a:noFill/>
                </a:ln>
                <a:solidFill>
                  <a:sysClr val="windowText" lastClr="000000"/>
                </a:solidFill>
                <a:effectLst/>
                <a:uLnTx/>
                <a:uFillTx/>
                <a:latin typeface="微軟正黑體" pitchFamily="34" charset="-120"/>
                <a:ea typeface="微軟正黑體" pitchFamily="34" charset="-120"/>
                <a:cs typeface="+mn-cs"/>
              </a:rPr>
              <a:t>。</a:t>
            </a:r>
            <a:endParaRPr kumimoji="0" lang="en-US" altLang="zh-TW" sz="2400" b="0" i="0" u="none" strike="noStrike" kern="1200" cap="none" spc="0" normalizeH="0" baseline="0" noProof="0" smtClean="0">
              <a:ln>
                <a:noFill/>
              </a:ln>
              <a:solidFill>
                <a:sysClr val="windowText" lastClr="000000"/>
              </a:solidFill>
              <a:effectLst/>
              <a:uLnTx/>
              <a:uFillTx/>
              <a:latin typeface="微軟正黑體" pitchFamily="34" charset="-120"/>
              <a:ea typeface="微軟正黑體" pitchFamily="34" charset="-120"/>
              <a:cs typeface="+mn-cs"/>
            </a:endParaRPr>
          </a:p>
          <a:p>
            <a:pPr marL="342891" marR="0" lvl="0" indent="-342891" algn="l" defTabSz="914377" rtl="0" eaLnBrk="1" fontAlgn="auto" latinLnBrk="0" hangingPunct="1">
              <a:lnSpc>
                <a:spcPct val="114000"/>
              </a:lnSpc>
              <a:spcBef>
                <a:spcPts val="1351"/>
              </a:spcBef>
              <a:spcAft>
                <a:spcPts val="0"/>
              </a:spcAft>
              <a:buClr>
                <a:srgbClr val="9F6715"/>
              </a:buClr>
              <a:buSzTx/>
              <a:buFont typeface="Arial" panose="020B0604020202020204" pitchFamily="34" charset="0"/>
              <a:buChar char="•"/>
              <a:tabLst/>
              <a:defRPr/>
            </a:pPr>
            <a:r>
              <a:rPr kumimoji="0" lang="zh-TW" altLang="en-US" sz="2400" b="1" i="0" u="none" strike="noStrike" kern="1200" cap="none" spc="0" normalizeH="0" baseline="0" noProof="0" smtClean="0">
                <a:ln>
                  <a:noFill/>
                </a:ln>
                <a:solidFill>
                  <a:srgbClr val="C00000"/>
                </a:solidFill>
                <a:effectLst/>
                <a:uLnTx/>
                <a:uFillTx/>
                <a:latin typeface="微軟正黑體" pitchFamily="34" charset="-120"/>
                <a:ea typeface="微軟正黑體" pitchFamily="34" charset="-120"/>
                <a:cs typeface="+mn-cs"/>
              </a:rPr>
              <a:t>整合運用能力</a:t>
            </a:r>
            <a:r>
              <a:rPr kumimoji="0" lang="zh-TW" altLang="en-US" sz="2400" b="0" i="0" u="none" strike="noStrike" kern="1200" cap="none" spc="0" normalizeH="0" baseline="0" noProof="0" smtClean="0">
                <a:ln>
                  <a:noFill/>
                </a:ln>
                <a:solidFill>
                  <a:sysClr val="windowText" lastClr="000000"/>
                </a:solidFill>
                <a:effectLst/>
                <a:uLnTx/>
                <a:uFillTx/>
                <a:latin typeface="微軟正黑體" pitchFamily="34" charset="-120"/>
                <a:ea typeface="微軟正黑體" pitchFamily="34" charset="-120"/>
                <a:cs typeface="+mn-cs"/>
              </a:rPr>
              <a:t>：考察學生是否能夠</a:t>
            </a:r>
            <a:r>
              <a:rPr kumimoji="0" lang="zh-TW" altLang="en-US" sz="2400" b="0" i="0" u="none" strike="noStrike" kern="1200" cap="none" spc="0" normalizeH="0" baseline="0" noProof="0" smtClean="0">
                <a:ln>
                  <a:noFill/>
                </a:ln>
                <a:solidFill>
                  <a:srgbClr val="9F6715"/>
                </a:solidFill>
                <a:effectLst/>
                <a:uLnTx/>
                <a:uFillTx/>
                <a:latin typeface="微軟正黑體" pitchFamily="34" charset="-120"/>
                <a:ea typeface="微軟正黑體" pitchFamily="34" charset="-120"/>
                <a:cs typeface="+mn-cs"/>
              </a:rPr>
              <a:t>整合運用知識與技能</a:t>
            </a:r>
            <a:r>
              <a:rPr kumimoji="0" lang="zh-TW" altLang="en-US" sz="2400" b="0" i="0" u="none" strike="noStrike" kern="1200" cap="none" spc="0" normalizeH="0" baseline="0" noProof="0" smtClean="0">
                <a:ln>
                  <a:noFill/>
                </a:ln>
                <a:solidFill>
                  <a:sysClr val="windowText" lastClr="000000"/>
                </a:solidFill>
                <a:effectLst/>
                <a:uLnTx/>
                <a:uFillTx/>
                <a:latin typeface="微軟正黑體" pitchFamily="34" charset="-120"/>
                <a:ea typeface="微軟正黑體" pitchFamily="34" charset="-120"/>
                <a:cs typeface="+mn-cs"/>
              </a:rPr>
              <a:t>以處理現實世界或學術探究的問題，如閱讀理解、邏輯推論、圖表資訊判讀、證據應用等。</a:t>
            </a:r>
            <a:endParaRPr kumimoji="0" lang="en-US" altLang="zh-TW" sz="2400" b="0" i="0" u="none" strike="noStrike" kern="1200" cap="none" spc="0" normalizeH="0" baseline="0" noProof="0" smtClean="0">
              <a:ln>
                <a:noFill/>
              </a:ln>
              <a:solidFill>
                <a:sysClr val="windowText" lastClr="000000"/>
              </a:solidFill>
              <a:effectLst/>
              <a:uLnTx/>
              <a:uFillTx/>
              <a:latin typeface="微軟正黑體" pitchFamily="34" charset="-120"/>
              <a:ea typeface="微軟正黑體" pitchFamily="34" charset="-120"/>
              <a:cs typeface="+mn-cs"/>
            </a:endParaRPr>
          </a:p>
          <a:p>
            <a:pPr marL="342891" marR="0" lvl="0" indent="-342891" algn="l" defTabSz="914377" rtl="0" eaLnBrk="1" fontAlgn="auto" latinLnBrk="0" hangingPunct="1">
              <a:lnSpc>
                <a:spcPct val="114000"/>
              </a:lnSpc>
              <a:spcBef>
                <a:spcPts val="1351"/>
              </a:spcBef>
              <a:spcAft>
                <a:spcPts val="0"/>
              </a:spcAft>
              <a:buClr>
                <a:srgbClr val="9F6715"/>
              </a:buClr>
              <a:buSzTx/>
              <a:buFont typeface="Arial" panose="020B0604020202020204" pitchFamily="34" charset="0"/>
              <a:buChar char="•"/>
              <a:tabLst/>
              <a:defRPr/>
            </a:pPr>
            <a:r>
              <a:rPr kumimoji="0" lang="zh-TW" altLang="en-US" sz="2400" b="1" i="0" u="none" strike="noStrike" kern="1200" cap="none" spc="0" normalizeH="0" baseline="0" noProof="0" smtClean="0">
                <a:ln>
                  <a:noFill/>
                </a:ln>
                <a:solidFill>
                  <a:srgbClr val="C00000"/>
                </a:solidFill>
                <a:effectLst/>
                <a:uLnTx/>
                <a:uFillTx/>
                <a:latin typeface="微軟正黑體" pitchFamily="34" charset="-120"/>
                <a:ea typeface="微軟正黑體" pitchFamily="34" charset="-120"/>
                <a:cs typeface="+mn-cs"/>
              </a:rPr>
              <a:t>跨領域或跨學科</a:t>
            </a:r>
            <a:r>
              <a:rPr kumimoji="0" lang="zh-TW" altLang="en-US" sz="2400" b="0" i="0" u="none" strike="noStrike" kern="1200" cap="none" spc="0" normalizeH="0" baseline="0" noProof="0" smtClean="0">
                <a:ln>
                  <a:noFill/>
                </a:ln>
                <a:solidFill>
                  <a:sysClr val="windowText" lastClr="000000"/>
                </a:solidFill>
                <a:effectLst/>
                <a:uLnTx/>
                <a:uFillTx/>
                <a:latin typeface="微軟正黑體" pitchFamily="34" charset="-120"/>
                <a:ea typeface="微軟正黑體" pitchFamily="34" charset="-120"/>
                <a:cs typeface="+mn-cs"/>
              </a:rPr>
              <a:t>：考察學生是否能夠融會貫通，善用不同領域或學科所學來</a:t>
            </a:r>
            <a:r>
              <a:rPr kumimoji="0" lang="zh-TW" altLang="en-US" sz="2400" b="0" i="0" u="none" strike="noStrike" kern="1200" cap="none" spc="0" normalizeH="0" baseline="0" noProof="0" smtClean="0">
                <a:ln>
                  <a:noFill/>
                </a:ln>
                <a:solidFill>
                  <a:srgbClr val="9F6715"/>
                </a:solidFill>
                <a:effectLst/>
                <a:uLnTx/>
                <a:uFillTx/>
                <a:latin typeface="微軟正黑體" pitchFamily="34" charset="-120"/>
                <a:ea typeface="微軟正黑體" pitchFamily="34" charset="-120"/>
                <a:cs typeface="+mn-cs"/>
              </a:rPr>
              <a:t>處理特定主題中的相關問題</a:t>
            </a:r>
            <a:r>
              <a:rPr kumimoji="0" lang="zh-TW" altLang="en-US" sz="2400" b="0" i="0" u="none" strike="noStrike" kern="1200" cap="none" spc="0" normalizeH="0" baseline="0" noProof="0" smtClean="0">
                <a:ln>
                  <a:noFill/>
                </a:ln>
                <a:solidFill>
                  <a:srgbClr val="7A8C8E">
                    <a:lumMod val="75000"/>
                  </a:srgbClr>
                </a:solidFill>
                <a:effectLst/>
                <a:uLnTx/>
                <a:uFillTx/>
                <a:latin typeface="微軟正黑體" pitchFamily="34" charset="-120"/>
                <a:ea typeface="微軟正黑體" pitchFamily="34" charset="-120"/>
                <a:cs typeface="+mn-cs"/>
              </a:rPr>
              <a:t>。</a:t>
            </a:r>
            <a:endParaRPr kumimoji="0" lang="en-US" altLang="zh-TW" sz="2400" b="0" i="0" u="none" strike="noStrike" kern="1200" cap="none" spc="0" normalizeH="0" baseline="0" noProof="0" smtClean="0">
              <a:ln>
                <a:noFill/>
              </a:ln>
              <a:solidFill>
                <a:srgbClr val="7A8C8E">
                  <a:lumMod val="75000"/>
                </a:srgbClr>
              </a:solidFill>
              <a:effectLst/>
              <a:uLnTx/>
              <a:uFillTx/>
              <a:latin typeface="微軟正黑體" pitchFamily="34" charset="-120"/>
              <a:ea typeface="微軟正黑體" pitchFamily="34" charset="-120"/>
              <a:cs typeface="+mn-cs"/>
            </a:endParaRPr>
          </a:p>
          <a:p>
            <a:pPr marL="342891" marR="0" lvl="0" indent="-342891" algn="l" defTabSz="914377" rtl="0" eaLnBrk="1" fontAlgn="auto" latinLnBrk="0" hangingPunct="1">
              <a:lnSpc>
                <a:spcPct val="114000"/>
              </a:lnSpc>
              <a:spcBef>
                <a:spcPts val="1351"/>
              </a:spcBef>
              <a:spcAft>
                <a:spcPts val="0"/>
              </a:spcAft>
              <a:buClr>
                <a:srgbClr val="9F6715"/>
              </a:buClr>
              <a:buSzTx/>
              <a:buFont typeface="Arial" panose="020B0604020202020204" pitchFamily="34" charset="0"/>
              <a:buChar char="•"/>
              <a:tabLst/>
              <a:defRPr/>
            </a:pPr>
            <a:r>
              <a:rPr kumimoji="0" lang="zh-TW" altLang="en-US" sz="2400" b="1" i="0" u="none" strike="noStrike" kern="1200" cap="none" spc="0" normalizeH="0" baseline="0" noProof="0" smtClean="0">
                <a:ln>
                  <a:noFill/>
                </a:ln>
                <a:solidFill>
                  <a:srgbClr val="C00000"/>
                </a:solidFill>
                <a:effectLst/>
                <a:uLnTx/>
                <a:uFillTx/>
                <a:latin typeface="微軟正黑體" pitchFamily="34" charset="-120"/>
                <a:ea typeface="微軟正黑體" pitchFamily="34" charset="-120"/>
                <a:cs typeface="+mn-cs"/>
              </a:rPr>
              <a:t>表達說明能力</a:t>
            </a:r>
            <a:r>
              <a:rPr kumimoji="0" lang="zh-TW" altLang="en-US" sz="2400" b="0" i="0" u="none" strike="noStrike" kern="1200" cap="none" spc="0" normalizeH="0" baseline="0" noProof="0" smtClean="0">
                <a:ln>
                  <a:noFill/>
                </a:ln>
                <a:solidFill>
                  <a:sysClr val="windowText" lastClr="000000"/>
                </a:solidFill>
                <a:effectLst/>
                <a:uLnTx/>
                <a:uFillTx/>
                <a:latin typeface="微軟正黑體" pitchFamily="34" charset="-120"/>
                <a:ea typeface="微軟正黑體" pitchFamily="34" charset="-120"/>
                <a:cs typeface="+mn-cs"/>
              </a:rPr>
              <a:t>：研擬混合選擇題與非選擇題的題組題，允許較為</a:t>
            </a:r>
            <a:r>
              <a:rPr kumimoji="0" lang="zh-TW" altLang="en-US" sz="2400" b="0" i="0" u="none" strike="noStrike" kern="1200" cap="none" spc="0" normalizeH="0" baseline="0" noProof="0" smtClean="0">
                <a:ln>
                  <a:noFill/>
                </a:ln>
                <a:solidFill>
                  <a:srgbClr val="9F6715"/>
                </a:solidFill>
                <a:effectLst/>
                <a:uLnTx/>
                <a:uFillTx/>
                <a:latin typeface="微軟正黑體" pitchFamily="34" charset="-120"/>
                <a:ea typeface="微軟正黑體" pitchFamily="34" charset="-120"/>
                <a:cs typeface="+mn-cs"/>
              </a:rPr>
              <a:t>結構化的設問</a:t>
            </a:r>
            <a:r>
              <a:rPr kumimoji="0" lang="zh-TW" altLang="en-US" sz="2400" b="0" i="0" u="none" strike="noStrike" kern="1200" cap="none" spc="0" normalizeH="0" baseline="0" noProof="0" smtClean="0">
                <a:ln>
                  <a:noFill/>
                </a:ln>
                <a:solidFill>
                  <a:sysClr val="windowText" lastClr="000000"/>
                </a:solidFill>
                <a:effectLst/>
                <a:uLnTx/>
                <a:uFillTx/>
                <a:latin typeface="微軟正黑體" pitchFamily="34" charset="-120"/>
                <a:ea typeface="微軟正黑體" pitchFamily="34" charset="-120"/>
                <a:cs typeface="+mn-cs"/>
              </a:rPr>
              <a:t>，藉由同一題組內不同評量層次的試題，深化學生對問題（或主題）的理解，使非選擇題的命題更為彈性，以強化對於考生表達說明能力之評量。</a:t>
            </a:r>
            <a:endParaRPr kumimoji="0" lang="zh-TW" altLang="en-US" sz="2400" b="0" i="0" u="none" strike="noStrike" kern="1200" cap="none" spc="0" normalizeH="0" baseline="0" noProof="0" dirty="0">
              <a:ln>
                <a:noFill/>
              </a:ln>
              <a:solidFill>
                <a:sysClr val="windowText" lastClr="000000"/>
              </a:solidFill>
              <a:effectLst/>
              <a:uLnTx/>
              <a:uFillTx/>
              <a:latin typeface="Calibri"/>
              <a:ea typeface="微軟正黑體"/>
              <a:cs typeface="+mn-cs"/>
            </a:endParaRPr>
          </a:p>
        </p:txBody>
      </p:sp>
    </p:spTree>
    <p:extLst>
      <p:ext uri="{BB962C8B-B14F-4D97-AF65-F5344CB8AC3E}">
        <p14:creationId xmlns:p14="http://schemas.microsoft.com/office/powerpoint/2010/main" val="4257740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6C1DCA-8CCC-4FB1-BE9E-0BAC43FFE9C3}" type="slidenum">
              <a:rPr lang="en-US" altLang="zh-TW">
                <a:solidFill>
                  <a:schemeClr val="tx1"/>
                </a:solidFill>
              </a:rPr>
              <a:pPr marL="0" marR="0" lvl="0" indent="0" algn="r" defTabSz="914400" rtl="0" eaLnBrk="1" fontAlgn="base" latinLnBrk="0" hangingPunct="1">
                <a:lnSpc>
                  <a:spcPct val="100000"/>
                </a:lnSpc>
                <a:spcBef>
                  <a:spcPct val="0"/>
                </a:spcBef>
                <a:spcAft>
                  <a:spcPct val="0"/>
                </a:spcAft>
                <a:buClrTx/>
                <a:buSzTx/>
                <a:buFontTx/>
                <a:buNone/>
                <a:tabLst/>
                <a:defRPr/>
              </a:pPr>
              <a:t>5</a:t>
            </a:fld>
            <a:endParaRPr lang="en-US" altLang="zh-TW" dirty="0">
              <a:solidFill>
                <a:schemeClr val="tx1"/>
              </a:solidFill>
            </a:endParaRPr>
          </a:p>
        </p:txBody>
      </p:sp>
      <p:grpSp>
        <p:nvGrpSpPr>
          <p:cNvPr id="6" name="群組 5"/>
          <p:cNvGrpSpPr/>
          <p:nvPr/>
        </p:nvGrpSpPr>
        <p:grpSpPr>
          <a:xfrm>
            <a:off x="457200" y="500808"/>
            <a:ext cx="7963319" cy="427894"/>
            <a:chOff x="718617" y="671736"/>
            <a:chExt cx="4981575" cy="393700"/>
          </a:xfrm>
        </p:grpSpPr>
        <p:sp>
          <p:nvSpPr>
            <p:cNvPr id="7" name="Line 4"/>
            <p:cNvSpPr>
              <a:spLocks noChangeShapeType="1"/>
            </p:cNvSpPr>
            <p:nvPr/>
          </p:nvSpPr>
          <p:spPr bwMode="black">
            <a:xfrm>
              <a:off x="899592" y="1052736"/>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Arial" panose="020B0604020202020204" pitchFamily="34" charset="0"/>
                <a:ea typeface="微軟正黑體"/>
                <a:cs typeface="+mn-cs"/>
              </a:endParaRPr>
            </a:p>
          </p:txBody>
        </p:sp>
        <p:grpSp>
          <p:nvGrpSpPr>
            <p:cNvPr id="8" name="Group 94"/>
            <p:cNvGrpSpPr>
              <a:grpSpLocks/>
            </p:cNvGrpSpPr>
            <p:nvPr/>
          </p:nvGrpSpPr>
          <p:grpSpPr bwMode="auto">
            <a:xfrm>
              <a:off x="718617" y="671736"/>
              <a:ext cx="393700" cy="393700"/>
              <a:chOff x="2543" y="1006"/>
              <a:chExt cx="416" cy="416"/>
            </a:xfrm>
          </p:grpSpPr>
          <p:sp>
            <p:nvSpPr>
              <p:cNvPr id="9"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Arial" panose="020B0604020202020204" pitchFamily="34" charset="0"/>
                  <a:ea typeface="微軟正黑體"/>
                  <a:cs typeface="+mn-cs"/>
                </a:endParaRPr>
              </a:p>
            </p:txBody>
          </p:sp>
          <p:grpSp>
            <p:nvGrpSpPr>
              <p:cNvPr id="10" name="Group 53"/>
              <p:cNvGrpSpPr>
                <a:grpSpLocks/>
              </p:cNvGrpSpPr>
              <p:nvPr/>
            </p:nvGrpSpPr>
            <p:grpSpPr bwMode="auto">
              <a:xfrm rot="-2288454">
                <a:off x="2578" y="1034"/>
                <a:ext cx="348" cy="356"/>
                <a:chOff x="887" y="2040"/>
                <a:chExt cx="433" cy="422"/>
              </a:xfrm>
            </p:grpSpPr>
            <p:pic>
              <p:nvPicPr>
                <p:cNvPr id="12" name="Picture 5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55"/>
                <p:cNvSpPr>
                  <a:spLocks noChangeArrowheads="1"/>
                </p:cNvSpPr>
                <p:nvPr/>
              </p:nvSpPr>
              <p:spPr bwMode="gray">
                <a:xfrm>
                  <a:off x="887" y="2040"/>
                  <a:ext cx="433"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Arial" panose="020B0604020202020204" pitchFamily="34" charset="0"/>
                    <a:ea typeface="微軟正黑體"/>
                    <a:cs typeface="+mn-cs"/>
                  </a:endParaRPr>
                </a:p>
              </p:txBody>
            </p:sp>
            <p:pic>
              <p:nvPicPr>
                <p:cNvPr id="14" name="Picture 5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57"/>
              <p:cNvPicPr>
                <a:picLocks noChangeAspect="1" noChangeArrowheads="1"/>
              </p:cNvPicPr>
              <p:nvPr/>
            </p:nvPicPr>
            <p:blipFill>
              <a:blip r:embed="rId5"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5" name="標題 1"/>
          <p:cNvSpPr>
            <a:spLocks noGrp="1"/>
          </p:cNvSpPr>
          <p:nvPr>
            <p:ph type="title"/>
          </p:nvPr>
        </p:nvSpPr>
        <p:spPr>
          <a:xfrm>
            <a:off x="1115616" y="208621"/>
            <a:ext cx="7676692" cy="720081"/>
          </a:xfrm>
        </p:spPr>
        <p:txBody>
          <a:bodyPr>
            <a:noAutofit/>
          </a:bodyPr>
          <a:lstStyle/>
          <a:p>
            <a:pPr algn="l"/>
            <a:r>
              <a:rPr lang="zh-TW" altLang="en-US" sz="3600" b="1" dirty="0">
                <a:solidFill>
                  <a:prstClr val="black"/>
                </a:solidFill>
                <a:latin typeface="微軟正黑體" pitchFamily="34" charset="-120"/>
                <a:ea typeface="微軟正黑體" pitchFamily="34" charset="-120"/>
                <a:cs typeface="Arial" pitchFamily="34" charset="0"/>
              </a:rPr>
              <a:t>有關「</a:t>
            </a:r>
            <a:r>
              <a:rPr lang="zh-TW" altLang="en-US" sz="3600" b="1" dirty="0" smtClean="0">
                <a:solidFill>
                  <a:prstClr val="black"/>
                </a:solidFill>
                <a:latin typeface="微軟正黑體" pitchFamily="34" charset="-120"/>
                <a:ea typeface="微軟正黑體" pitchFamily="34" charset="-120"/>
                <a:cs typeface="Arial" pitchFamily="34" charset="0"/>
              </a:rPr>
              <a:t>素養導向命題</a:t>
            </a:r>
            <a:r>
              <a:rPr lang="zh-TW" altLang="en-US" sz="3600" b="1" dirty="0">
                <a:solidFill>
                  <a:prstClr val="black"/>
                </a:solidFill>
                <a:latin typeface="微軟正黑體" pitchFamily="34" charset="-120"/>
                <a:ea typeface="微軟正黑體" pitchFamily="34" charset="-120"/>
                <a:cs typeface="Arial" pitchFamily="34" charset="0"/>
              </a:rPr>
              <a:t>」的思考與說明</a:t>
            </a:r>
          </a:p>
        </p:txBody>
      </p:sp>
      <p:sp>
        <p:nvSpPr>
          <p:cNvPr id="19" name="內容版面配置區 2"/>
          <p:cNvSpPr>
            <a:spLocks noGrp="1"/>
          </p:cNvSpPr>
          <p:nvPr>
            <p:ph idx="1"/>
          </p:nvPr>
        </p:nvSpPr>
        <p:spPr>
          <a:xfrm>
            <a:off x="453276" y="1602065"/>
            <a:ext cx="8186766" cy="4584982"/>
          </a:xfrm>
        </p:spPr>
        <p:txBody>
          <a:bodyPr>
            <a:noAutofit/>
          </a:bodyPr>
          <a:lstStyle/>
          <a:p>
            <a:pPr algn="just">
              <a:lnSpc>
                <a:spcPct val="114000"/>
              </a:lnSpc>
              <a:spcBef>
                <a:spcPts val="1200"/>
              </a:spcBef>
            </a:pPr>
            <a:r>
              <a:rPr lang="zh-TW" altLang="en-US" sz="2400" dirty="0">
                <a:solidFill>
                  <a:srgbClr val="9F6715"/>
                </a:solidFill>
                <a:latin typeface="微軟正黑體" pitchFamily="34" charset="-120"/>
                <a:ea typeface="微軟正黑體" pitchFamily="34" charset="-120"/>
              </a:rPr>
              <a:t>重視素養</a:t>
            </a:r>
            <a:r>
              <a:rPr lang="zh-TW" altLang="en-US" sz="2400" u="sng" dirty="0">
                <a:solidFill>
                  <a:srgbClr val="9F6715"/>
                </a:solidFill>
                <a:latin typeface="微軟正黑體" pitchFamily="34" charset="-120"/>
                <a:ea typeface="微軟正黑體" pitchFamily="34" charset="-120"/>
              </a:rPr>
              <a:t>不可能否定</a:t>
            </a:r>
            <a:r>
              <a:rPr lang="zh-TW" altLang="en-US" sz="2400" dirty="0">
                <a:solidFill>
                  <a:srgbClr val="9F6715"/>
                </a:solidFill>
                <a:latin typeface="微軟正黑體" pitchFamily="34" charset="-120"/>
                <a:ea typeface="微軟正黑體" pitchFamily="34" charset="-120"/>
              </a:rPr>
              <a:t>知識學習的重要性</a:t>
            </a:r>
            <a:r>
              <a:rPr lang="zh-TW" altLang="en-US" sz="2400" dirty="0">
                <a:latin typeface="微軟正黑體" pitchFamily="34" charset="-120"/>
                <a:ea typeface="微軟正黑體" pitchFamily="34" charset="-120"/>
              </a:rPr>
              <a:t>，因為知識是素養的基本，只是素養更強調知識要能被應用於解決生活與學術探究情境中的問題。</a:t>
            </a:r>
            <a:endParaRPr lang="en-US" altLang="zh-TW" sz="2400" dirty="0">
              <a:latin typeface="微軟正黑體" pitchFamily="34" charset="-120"/>
              <a:ea typeface="微軟正黑體" pitchFamily="34" charset="-120"/>
            </a:endParaRPr>
          </a:p>
          <a:p>
            <a:pPr algn="just">
              <a:lnSpc>
                <a:spcPct val="114000"/>
              </a:lnSpc>
              <a:spcBef>
                <a:spcPts val="1200"/>
              </a:spcBef>
            </a:pPr>
            <a:r>
              <a:rPr lang="en-US" altLang="zh-TW" sz="2400" dirty="0" smtClean="0">
                <a:solidFill>
                  <a:srgbClr val="9F6715"/>
                </a:solidFill>
                <a:latin typeface="微軟正黑體" pitchFamily="34" charset="-120"/>
                <a:ea typeface="微軟正黑體" pitchFamily="34" charset="-120"/>
              </a:rPr>
              <a:t>108</a:t>
            </a:r>
            <a:r>
              <a:rPr lang="zh-TW" altLang="en-US" sz="2400" dirty="0">
                <a:solidFill>
                  <a:srgbClr val="9F6715"/>
                </a:solidFill>
                <a:latin typeface="微軟正黑體" pitchFamily="34" charset="-120"/>
                <a:ea typeface="微軟正黑體" pitchFamily="34" charset="-120"/>
              </a:rPr>
              <a:t>課綱與現行課綱之間並</a:t>
            </a:r>
            <a:r>
              <a:rPr lang="zh-TW" altLang="en-US" sz="2400" u="sng" dirty="0">
                <a:solidFill>
                  <a:srgbClr val="9F6715"/>
                </a:solidFill>
                <a:latin typeface="微軟正黑體" pitchFamily="34" charset="-120"/>
                <a:ea typeface="微軟正黑體" pitchFamily="34" charset="-120"/>
              </a:rPr>
              <a:t>沒有斷裂</a:t>
            </a:r>
            <a:r>
              <a:rPr lang="zh-TW" altLang="en-US" sz="2400" dirty="0">
                <a:solidFill>
                  <a:srgbClr val="9F6715"/>
                </a:solidFill>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學校所教的知識本來就應該能在生活情境與終身學習中被應用，而這也反映在目前公布的大考測驗目標中。</a:t>
            </a:r>
            <a:endParaRPr lang="en-US" altLang="zh-TW" sz="2400" dirty="0">
              <a:latin typeface="微軟正黑體" pitchFamily="34" charset="-120"/>
              <a:ea typeface="微軟正黑體" pitchFamily="34" charset="-120"/>
            </a:endParaRPr>
          </a:p>
          <a:p>
            <a:pPr algn="just">
              <a:lnSpc>
                <a:spcPct val="114000"/>
              </a:lnSpc>
              <a:spcBef>
                <a:spcPts val="1200"/>
              </a:spcBef>
            </a:pPr>
            <a:r>
              <a:rPr lang="en-US" altLang="zh-TW" sz="2400" dirty="0" smtClean="0">
                <a:latin typeface="微軟正黑體" pitchFamily="34" charset="-120"/>
                <a:ea typeface="微軟正黑體" pitchFamily="34" charset="-120"/>
              </a:rPr>
              <a:t>108</a:t>
            </a:r>
            <a:r>
              <a:rPr lang="zh-TW" altLang="en-US" sz="2400" dirty="0">
                <a:latin typeface="微軟正黑體" pitchFamily="34" charset="-120"/>
                <a:ea typeface="微軟正黑體" pitchFamily="34" charset="-120"/>
              </a:rPr>
              <a:t>課綱實施後</a:t>
            </a:r>
            <a:r>
              <a:rPr lang="zh-TW" altLang="en-US" sz="2400" dirty="0" smtClean="0">
                <a:latin typeface="微軟正黑體" pitchFamily="34" charset="-120"/>
                <a:ea typeface="微軟正黑體" pitchFamily="34" charset="-120"/>
              </a:rPr>
              <a:t>，</a:t>
            </a:r>
            <a:r>
              <a:rPr lang="zh-TW" altLang="en-US" sz="2400" dirty="0">
                <a:solidFill>
                  <a:srgbClr val="9F6715"/>
                </a:solidFill>
                <a:latin typeface="微軟正黑體" pitchFamily="34" charset="-120"/>
                <a:ea typeface="微軟正黑體" pitchFamily="34" charset="-120"/>
              </a:rPr>
              <a:t>大考中基本題與素養導向試題</a:t>
            </a:r>
            <a:r>
              <a:rPr lang="zh-TW" altLang="en-US" sz="2400" u="sng" dirty="0">
                <a:solidFill>
                  <a:srgbClr val="9F6715"/>
                </a:solidFill>
                <a:latin typeface="微軟正黑體" pitchFamily="34" charset="-120"/>
                <a:ea typeface="微軟正黑體" pitchFamily="34" charset="-120"/>
              </a:rPr>
              <a:t>都會出現</a:t>
            </a:r>
            <a:r>
              <a:rPr lang="zh-TW" altLang="en-US" sz="2400" dirty="0" smtClean="0">
                <a:latin typeface="微軟正黑體" pitchFamily="34" charset="-120"/>
                <a:ea typeface="微軟正黑體" pitchFamily="34" charset="-120"/>
              </a:rPr>
              <a:t>，組</a:t>
            </a:r>
            <a:r>
              <a:rPr lang="zh-TW" altLang="en-US" sz="2400" dirty="0">
                <a:latin typeface="微軟正黑體" pitchFamily="34" charset="-120"/>
                <a:ea typeface="微軟正黑體" pitchFamily="34" charset="-120"/>
              </a:rPr>
              <a:t>卷</a:t>
            </a:r>
            <a:r>
              <a:rPr lang="zh-TW" altLang="en-US" sz="2400" dirty="0" smtClean="0">
                <a:latin typeface="微軟正黑體" pitchFamily="34" charset="-120"/>
                <a:ea typeface="微軟正黑體" pitchFamily="34" charset="-120"/>
              </a:rPr>
              <a:t>時會依照</a:t>
            </a:r>
            <a:r>
              <a:rPr lang="zh-TW" altLang="en-US" sz="2400" dirty="0">
                <a:latin typeface="微軟正黑體" pitchFamily="34" charset="-120"/>
                <a:ea typeface="微軟正黑體" pitchFamily="34" charset="-120"/>
              </a:rPr>
              <a:t>不同層次的測驗目標，適當平衡各類型題目</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algn="just">
              <a:lnSpc>
                <a:spcPct val="114000"/>
              </a:lnSpc>
              <a:spcBef>
                <a:spcPts val="1200"/>
              </a:spcBef>
            </a:pPr>
            <a:endParaRPr lang="en-US" altLang="zh-TW" sz="2400" dirty="0">
              <a:latin typeface="微軟正黑體" pitchFamily="34" charset="-120"/>
              <a:ea typeface="微軟正黑體" pitchFamily="34" charset="-120"/>
            </a:endParaRPr>
          </a:p>
          <a:p>
            <a:pPr marL="0" indent="0" algn="just">
              <a:lnSpc>
                <a:spcPct val="114000"/>
              </a:lnSpc>
              <a:spcBef>
                <a:spcPts val="1200"/>
              </a:spcBef>
              <a:buNone/>
            </a:pPr>
            <a:r>
              <a:rPr lang="zh-TW" altLang="en-US" sz="2400" dirty="0">
                <a:solidFill>
                  <a:srgbClr val="FF0000"/>
                </a:solidFill>
                <a:latin typeface="微軟正黑體" pitchFamily="34" charset="-120"/>
                <a:ea typeface="微軟正黑體" pitchFamily="34" charset="-120"/>
              </a:rPr>
              <a:t> </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664790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3"/>
          </p:nvPr>
        </p:nvSpPr>
        <p:spPr>
          <a:xfrm>
            <a:off x="0" y="123478"/>
            <a:ext cx="9143999" cy="835746"/>
          </a:xfrm>
        </p:spPr>
        <p:txBody>
          <a:bodyPr/>
          <a:lstStyle/>
          <a:p>
            <a:r>
              <a:rPr lang="en-US" altLang="zh-TW" dirty="0"/>
              <a:t>111</a:t>
            </a:r>
            <a:r>
              <a:rPr lang="zh-TW" altLang="en-US" dirty="0"/>
              <a:t>學年度起大學入學考試的題型</a:t>
            </a:r>
          </a:p>
        </p:txBody>
      </p:sp>
      <p:sp>
        <p:nvSpPr>
          <p:cNvPr id="3" name="投影片編號版面配置區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3B10F-DBEB-4A5B-B300-B5D663FBB22B}" type="slidenum">
              <a:rPr kumimoji="0" lang="zh-TW" altLang="en-US"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dirty="0">
              <a:ln>
                <a:noFill/>
              </a:ln>
              <a:solidFill>
                <a:prstClr val="black">
                  <a:tint val="75000"/>
                </a:prstClr>
              </a:solidFill>
              <a:effectLst/>
              <a:uLnTx/>
              <a:uFillTx/>
              <a:latin typeface="Times New Roman"/>
              <a:ea typeface="微軟正黑體"/>
              <a:cs typeface="+mn-cs"/>
            </a:endParaRPr>
          </a:p>
        </p:txBody>
      </p:sp>
      <p:sp>
        <p:nvSpPr>
          <p:cNvPr id="5" name="圓角矩形 4"/>
          <p:cNvSpPr/>
          <p:nvPr/>
        </p:nvSpPr>
        <p:spPr>
          <a:xfrm>
            <a:off x="557563" y="2649002"/>
            <a:ext cx="1958400" cy="1282391"/>
          </a:xfrm>
          <a:prstGeom prst="roundRect">
            <a:avLst/>
          </a:prstGeom>
          <a:solidFill>
            <a:srgbClr val="F8F6F8"/>
          </a:solidFill>
          <a:ln w="28575">
            <a:solidFill>
              <a:srgbClr val="5C4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smtClean="0">
                <a:solidFill>
                  <a:schemeClr val="tx2"/>
                </a:solidFill>
              </a:rPr>
              <a:t>選擇題型</a:t>
            </a:r>
            <a:endParaRPr lang="zh-TW" altLang="en-US" sz="3000" b="1" dirty="0">
              <a:solidFill>
                <a:schemeClr val="tx2"/>
              </a:solidFill>
            </a:endParaRPr>
          </a:p>
        </p:txBody>
      </p:sp>
      <p:sp>
        <p:nvSpPr>
          <p:cNvPr id="6" name="圓角矩形 5"/>
          <p:cNvSpPr/>
          <p:nvPr/>
        </p:nvSpPr>
        <p:spPr>
          <a:xfrm>
            <a:off x="2605669" y="2649001"/>
            <a:ext cx="1958400" cy="1282391"/>
          </a:xfrm>
          <a:prstGeom prst="roundRect">
            <a:avLst/>
          </a:prstGeom>
          <a:solidFill>
            <a:srgbClr val="F8F6F8"/>
          </a:solidFill>
          <a:ln w="28575">
            <a:solidFill>
              <a:srgbClr val="5C4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chemeClr val="tx2"/>
                </a:solidFill>
              </a:rPr>
              <a:t>選填</a:t>
            </a:r>
            <a:r>
              <a:rPr lang="zh-TW" altLang="en-US" sz="3000" b="1" dirty="0" smtClean="0">
                <a:solidFill>
                  <a:schemeClr val="tx2"/>
                </a:solidFill>
              </a:rPr>
              <a:t>題型</a:t>
            </a:r>
            <a:endParaRPr lang="en-US" altLang="zh-TW" sz="3000" b="1" dirty="0">
              <a:solidFill>
                <a:schemeClr val="tx2"/>
              </a:solidFill>
            </a:endParaRPr>
          </a:p>
          <a:p>
            <a:pPr algn="ctr"/>
            <a:r>
              <a:rPr lang="zh-TW" altLang="en-US" sz="3000" b="1" dirty="0">
                <a:solidFill>
                  <a:schemeClr val="tx2"/>
                </a:solidFill>
              </a:rPr>
              <a:t>（</a:t>
            </a:r>
            <a:r>
              <a:rPr lang="zh-TW" altLang="en-US" sz="3000" b="1" dirty="0" smtClean="0">
                <a:solidFill>
                  <a:schemeClr val="tx2"/>
                </a:solidFill>
              </a:rPr>
              <a:t>數學</a:t>
            </a:r>
            <a:r>
              <a:rPr lang="zh-TW" altLang="en-US" sz="3000" b="1" dirty="0">
                <a:solidFill>
                  <a:schemeClr val="tx2"/>
                </a:solidFill>
              </a:rPr>
              <a:t>）</a:t>
            </a:r>
          </a:p>
        </p:txBody>
      </p:sp>
      <p:sp>
        <p:nvSpPr>
          <p:cNvPr id="7" name="圓角矩形 6"/>
          <p:cNvSpPr/>
          <p:nvPr/>
        </p:nvSpPr>
        <p:spPr>
          <a:xfrm>
            <a:off x="4653775" y="2649000"/>
            <a:ext cx="1958900" cy="1282392"/>
          </a:xfrm>
          <a:prstGeom prst="roundRect">
            <a:avLst/>
          </a:prstGeom>
          <a:solidFill>
            <a:srgbClr val="F8F6F8"/>
          </a:solidFill>
          <a:ln w="28575">
            <a:solidFill>
              <a:srgbClr val="5C4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50" b="1" spc="-100" dirty="0">
                <a:solidFill>
                  <a:schemeClr val="tx2"/>
                </a:solidFill>
              </a:rPr>
              <a:t>非</a:t>
            </a:r>
            <a:r>
              <a:rPr lang="zh-TW" altLang="en-US" sz="2650" b="1" spc="-100" dirty="0" smtClean="0">
                <a:solidFill>
                  <a:schemeClr val="tx2"/>
                </a:solidFill>
              </a:rPr>
              <a:t>選擇題型</a:t>
            </a:r>
            <a:endParaRPr lang="zh-TW" altLang="en-US" sz="2650" b="1" spc="-100" dirty="0">
              <a:solidFill>
                <a:schemeClr val="tx2"/>
              </a:solidFill>
            </a:endParaRPr>
          </a:p>
        </p:txBody>
      </p:sp>
      <p:sp>
        <p:nvSpPr>
          <p:cNvPr id="8" name="圓角矩形 7"/>
          <p:cNvSpPr/>
          <p:nvPr/>
        </p:nvSpPr>
        <p:spPr>
          <a:xfrm>
            <a:off x="6702381" y="2649000"/>
            <a:ext cx="1958900" cy="1282392"/>
          </a:xfrm>
          <a:prstGeom prst="roundRect">
            <a:avLst/>
          </a:prstGeom>
          <a:solidFill>
            <a:srgbClr val="F8F6F8"/>
          </a:solidFill>
          <a:ln w="28575">
            <a:solidFill>
              <a:srgbClr val="5C4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chemeClr val="tx2"/>
                </a:solidFill>
              </a:rPr>
              <a:t>混合</a:t>
            </a:r>
            <a:r>
              <a:rPr lang="zh-TW" altLang="en-US" sz="3000" b="1" dirty="0" smtClean="0">
                <a:solidFill>
                  <a:schemeClr val="tx2"/>
                </a:solidFill>
              </a:rPr>
              <a:t>題型</a:t>
            </a:r>
            <a:endParaRPr lang="zh-TW" altLang="en-US" sz="3000" b="1" dirty="0">
              <a:solidFill>
                <a:schemeClr val="tx2"/>
              </a:solidFill>
            </a:endParaRPr>
          </a:p>
        </p:txBody>
      </p:sp>
      <p:grpSp>
        <p:nvGrpSpPr>
          <p:cNvPr id="22" name="群組 21"/>
          <p:cNvGrpSpPr/>
          <p:nvPr/>
        </p:nvGrpSpPr>
        <p:grpSpPr>
          <a:xfrm>
            <a:off x="743786" y="3931391"/>
            <a:ext cx="1472088" cy="1761424"/>
            <a:chOff x="743787" y="3231649"/>
            <a:chExt cx="1472088" cy="1492751"/>
          </a:xfrm>
          <a:noFill/>
        </p:grpSpPr>
        <p:cxnSp>
          <p:nvCxnSpPr>
            <p:cNvPr id="11" name="直線接點 10"/>
            <p:cNvCxnSpPr/>
            <p:nvPr/>
          </p:nvCxnSpPr>
          <p:spPr>
            <a:xfrm flipH="1">
              <a:off x="743787" y="3231649"/>
              <a:ext cx="10160" cy="1260110"/>
            </a:xfrm>
            <a:prstGeom prst="line">
              <a:avLst/>
            </a:prstGeom>
            <a:grpFill/>
            <a:ln w="28575">
              <a:solidFill>
                <a:srgbClr val="5C415D"/>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743788" y="3790720"/>
              <a:ext cx="150292" cy="0"/>
            </a:xfrm>
            <a:prstGeom prst="line">
              <a:avLst/>
            </a:prstGeom>
            <a:grpFill/>
            <a:ln w="28575">
              <a:solidFill>
                <a:srgbClr val="5C415D"/>
              </a:solidFill>
            </a:ln>
          </p:spPr>
          <p:style>
            <a:lnRef idx="1">
              <a:schemeClr val="accent1"/>
            </a:lnRef>
            <a:fillRef idx="0">
              <a:schemeClr val="accent1"/>
            </a:fillRef>
            <a:effectRef idx="0">
              <a:schemeClr val="accent1"/>
            </a:effectRef>
            <a:fontRef idx="minor">
              <a:schemeClr val="tx1"/>
            </a:fontRef>
          </p:style>
        </p:cxnSp>
        <p:sp>
          <p:nvSpPr>
            <p:cNvPr id="15" name="圓角矩形 14"/>
            <p:cNvSpPr/>
            <p:nvPr/>
          </p:nvSpPr>
          <p:spPr>
            <a:xfrm>
              <a:off x="894080" y="3520439"/>
              <a:ext cx="1311635" cy="513081"/>
            </a:xfrm>
            <a:prstGeom prst="roundRect">
              <a:avLst/>
            </a:prstGeom>
            <a:solidFill>
              <a:srgbClr val="F8F6F8"/>
            </a:solidFill>
            <a:ln w="28575">
              <a:solidFill>
                <a:srgbClr val="5C4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單選題</a:t>
              </a:r>
              <a:endParaRPr lang="zh-TW" altLang="en-US" sz="1400" b="1" dirty="0">
                <a:solidFill>
                  <a:schemeClr val="tx1"/>
                </a:solidFill>
              </a:endParaRPr>
            </a:p>
          </p:txBody>
        </p:sp>
        <p:cxnSp>
          <p:nvCxnSpPr>
            <p:cNvPr id="19" name="直線接點 18"/>
            <p:cNvCxnSpPr/>
            <p:nvPr/>
          </p:nvCxnSpPr>
          <p:spPr>
            <a:xfrm flipH="1">
              <a:off x="753947" y="4481599"/>
              <a:ext cx="150293" cy="0"/>
            </a:xfrm>
            <a:prstGeom prst="line">
              <a:avLst/>
            </a:prstGeom>
            <a:grpFill/>
            <a:ln w="28575">
              <a:solidFill>
                <a:srgbClr val="5C415D"/>
              </a:solidFill>
            </a:ln>
          </p:spPr>
          <p:style>
            <a:lnRef idx="1">
              <a:schemeClr val="accent1"/>
            </a:lnRef>
            <a:fillRef idx="0">
              <a:schemeClr val="accent1"/>
            </a:fillRef>
            <a:effectRef idx="0">
              <a:schemeClr val="accent1"/>
            </a:effectRef>
            <a:fontRef idx="minor">
              <a:schemeClr val="tx1"/>
            </a:fontRef>
          </p:style>
        </p:cxnSp>
        <p:sp>
          <p:nvSpPr>
            <p:cNvPr id="20" name="圓角矩形 19"/>
            <p:cNvSpPr/>
            <p:nvPr/>
          </p:nvSpPr>
          <p:spPr>
            <a:xfrm>
              <a:off x="904240" y="4211319"/>
              <a:ext cx="1311635" cy="513081"/>
            </a:xfrm>
            <a:prstGeom prst="roundRect">
              <a:avLst/>
            </a:prstGeom>
            <a:solidFill>
              <a:srgbClr val="F8F6F8"/>
            </a:solidFill>
            <a:ln w="28575">
              <a:solidFill>
                <a:srgbClr val="5C41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多選題</a:t>
              </a:r>
              <a:endParaRPr lang="zh-TW" altLang="en-US" sz="1400" b="1" dirty="0">
                <a:solidFill>
                  <a:schemeClr val="tx1"/>
                </a:solidFill>
              </a:endParaRPr>
            </a:p>
          </p:txBody>
        </p:sp>
      </p:grpSp>
      <p:grpSp>
        <p:nvGrpSpPr>
          <p:cNvPr id="9" name="群組 8"/>
          <p:cNvGrpSpPr/>
          <p:nvPr/>
        </p:nvGrpSpPr>
        <p:grpSpPr>
          <a:xfrm>
            <a:off x="6859325" y="4405881"/>
            <a:ext cx="1940078" cy="1094155"/>
            <a:chOff x="6711793" y="4166437"/>
            <a:chExt cx="1940078" cy="1094155"/>
          </a:xfrm>
        </p:grpSpPr>
        <p:sp>
          <p:nvSpPr>
            <p:cNvPr id="25" name="圓角矩形圖說文字 24"/>
            <p:cNvSpPr/>
            <p:nvPr/>
          </p:nvSpPr>
          <p:spPr>
            <a:xfrm>
              <a:off x="6711793" y="4166437"/>
              <a:ext cx="1940078" cy="1094155"/>
            </a:xfrm>
            <a:prstGeom prst="wedgeRoundRectCallout">
              <a:avLst>
                <a:gd name="adj1" fmla="val 22165"/>
                <a:gd name="adj2" fmla="val -76511"/>
                <a:gd name="adj3" fmla="val 16667"/>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6774469" y="4205682"/>
              <a:ext cx="1814726" cy="1015663"/>
            </a:xfrm>
            <a:prstGeom prst="rect">
              <a:avLst/>
            </a:prstGeom>
            <a:ln>
              <a:noFill/>
            </a:ln>
          </p:spPr>
          <p:txBody>
            <a:bodyPr wrap="square">
              <a:spAutoFit/>
            </a:bodyPr>
            <a:lstStyle/>
            <a:p>
              <a:pPr marL="173038" indent="-173038">
                <a:buFont typeface="Arial" panose="020B0604020202020204" pitchFamily="34" charset="0"/>
                <a:buChar char="•"/>
              </a:pPr>
              <a:r>
                <a:rPr lang="zh-TW" altLang="en-US" sz="2000" dirty="0" smtClean="0">
                  <a:solidFill>
                    <a:srgbClr val="FF0000"/>
                  </a:solidFill>
                </a:rPr>
                <a:t>包含選擇題型與</a:t>
              </a:r>
              <a:r>
                <a:rPr lang="zh-TW" altLang="en-US" sz="2000" dirty="0">
                  <a:solidFill>
                    <a:srgbClr val="FF0000"/>
                  </a:solidFill>
                </a:rPr>
                <a:t>非</a:t>
              </a:r>
              <a:r>
                <a:rPr lang="zh-TW" altLang="en-US" sz="2000" dirty="0" smtClean="0">
                  <a:solidFill>
                    <a:srgbClr val="FF0000"/>
                  </a:solidFill>
                </a:rPr>
                <a:t>選擇題型的題組</a:t>
              </a:r>
              <a:endParaRPr lang="en-US" altLang="zh-TW" sz="2000" dirty="0"/>
            </a:p>
          </p:txBody>
        </p:sp>
      </p:grpSp>
      <p:sp>
        <p:nvSpPr>
          <p:cNvPr id="28" name="矩形 27"/>
          <p:cNvSpPr/>
          <p:nvPr/>
        </p:nvSpPr>
        <p:spPr>
          <a:xfrm>
            <a:off x="596651" y="5892791"/>
            <a:ext cx="7950699" cy="400110"/>
          </a:xfrm>
          <a:prstGeom prst="rect">
            <a:avLst/>
          </a:prstGeom>
        </p:spPr>
        <p:txBody>
          <a:bodyPr wrap="square">
            <a:spAutoFit/>
          </a:bodyPr>
          <a:lstStyle/>
          <a:p>
            <a:r>
              <a:rPr lang="en-US" altLang="zh-TW" sz="2000" b="1" dirty="0">
                <a:solidFill>
                  <a:srgbClr val="27354D"/>
                </a:solidFill>
              </a:rPr>
              <a:t>※</a:t>
            </a:r>
            <a:r>
              <a:rPr lang="zh-TW" altLang="en-US" sz="2000" b="1" dirty="0" smtClean="0">
                <a:solidFill>
                  <a:srgbClr val="27354D"/>
                </a:solidFill>
              </a:rPr>
              <a:t>各</a:t>
            </a:r>
            <a:r>
              <a:rPr lang="zh-TW" altLang="en-US" sz="2000" b="1" dirty="0">
                <a:solidFill>
                  <a:srgbClr val="27354D"/>
                </a:solidFill>
              </a:rPr>
              <a:t>題型的比重，由各考科依其特性而定，詳參見各考科之考試說明。</a:t>
            </a:r>
          </a:p>
        </p:txBody>
      </p:sp>
      <p:sp>
        <p:nvSpPr>
          <p:cNvPr id="17" name="圓角矩形 5">
            <a:extLst>
              <a:ext uri="{FF2B5EF4-FFF2-40B4-BE49-F238E27FC236}">
                <a16:creationId xmlns:a16="http://schemas.microsoft.com/office/drawing/2014/main" id="{1C79D9AF-994E-4D00-B308-D9E0B940B22A}"/>
              </a:ext>
            </a:extLst>
          </p:cNvPr>
          <p:cNvSpPr/>
          <p:nvPr/>
        </p:nvSpPr>
        <p:spPr>
          <a:xfrm>
            <a:off x="557565" y="1864345"/>
            <a:ext cx="1958399" cy="584683"/>
          </a:xfrm>
          <a:prstGeom prst="roundRect">
            <a:avLst/>
          </a:prstGeom>
          <a:solidFill>
            <a:srgbClr val="7F97BF"/>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sz="2800" b="1" dirty="0">
                <a:solidFill>
                  <a:schemeClr val="bg1"/>
                </a:solidFill>
              </a:rPr>
              <a:t>英聽</a:t>
            </a:r>
            <a:endParaRPr lang="zh-TW" altLang="en-US" sz="1600" b="1" dirty="0">
              <a:solidFill>
                <a:schemeClr val="bg1"/>
              </a:solidFill>
            </a:endParaRPr>
          </a:p>
        </p:txBody>
      </p:sp>
      <p:sp>
        <p:nvSpPr>
          <p:cNvPr id="18" name="圓角矩形 5">
            <a:extLst>
              <a:ext uri="{FF2B5EF4-FFF2-40B4-BE49-F238E27FC236}">
                <a16:creationId xmlns:a16="http://schemas.microsoft.com/office/drawing/2014/main" id="{6AE6500D-66E7-499D-93AA-6EFC44DDA5EE}"/>
              </a:ext>
            </a:extLst>
          </p:cNvPr>
          <p:cNvSpPr/>
          <p:nvPr/>
        </p:nvSpPr>
        <p:spPr>
          <a:xfrm>
            <a:off x="557564" y="1216796"/>
            <a:ext cx="8103717" cy="584683"/>
          </a:xfrm>
          <a:prstGeom prst="roundRect">
            <a:avLst/>
          </a:prstGeom>
          <a:solidFill>
            <a:srgbClr val="46618C"/>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sz="2800" b="1" dirty="0">
                <a:solidFill>
                  <a:schemeClr val="bg1"/>
                </a:solidFill>
              </a:rPr>
              <a:t>學科能力測驗、分科測驗</a:t>
            </a:r>
            <a:endParaRPr lang="zh-TW" altLang="en-US" sz="1600" b="1" dirty="0">
              <a:solidFill>
                <a:schemeClr val="bg1"/>
              </a:solidFill>
            </a:endParaRPr>
          </a:p>
        </p:txBody>
      </p:sp>
      <p:sp>
        <p:nvSpPr>
          <p:cNvPr id="4" name="矩形 3"/>
          <p:cNvSpPr/>
          <p:nvPr/>
        </p:nvSpPr>
        <p:spPr>
          <a:xfrm>
            <a:off x="391885" y="2522136"/>
            <a:ext cx="6281217" cy="3370655"/>
          </a:xfrm>
          <a:prstGeom prst="rect">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1" name="群組 20"/>
          <p:cNvGrpSpPr/>
          <p:nvPr/>
        </p:nvGrpSpPr>
        <p:grpSpPr>
          <a:xfrm>
            <a:off x="3103877" y="1894350"/>
            <a:ext cx="2737297" cy="497288"/>
            <a:chOff x="6169903" y="-1951335"/>
            <a:chExt cx="2201583" cy="1094155"/>
          </a:xfrm>
        </p:grpSpPr>
        <p:sp>
          <p:nvSpPr>
            <p:cNvPr id="23" name="圓角矩形圖說文字 22"/>
            <p:cNvSpPr/>
            <p:nvPr/>
          </p:nvSpPr>
          <p:spPr>
            <a:xfrm>
              <a:off x="6169903" y="-1951335"/>
              <a:ext cx="1940078" cy="1094155"/>
            </a:xfrm>
            <a:prstGeom prst="wedgeRoundRectCallout">
              <a:avLst>
                <a:gd name="adj1" fmla="val 17999"/>
                <a:gd name="adj2" fmla="val 68975"/>
                <a:gd name="adj3" fmla="val 16667"/>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6556760" y="-1804367"/>
              <a:ext cx="1814726" cy="880340"/>
            </a:xfrm>
            <a:prstGeom prst="rect">
              <a:avLst/>
            </a:prstGeom>
            <a:ln>
              <a:noFill/>
            </a:ln>
          </p:spPr>
          <p:txBody>
            <a:bodyPr wrap="square">
              <a:spAutoFit/>
            </a:bodyPr>
            <a:lstStyle/>
            <a:p>
              <a:pPr marL="173038" indent="-173038">
                <a:buFont typeface="Arial" panose="020B0604020202020204" pitchFamily="34" charset="0"/>
                <a:buChar char="•"/>
              </a:pPr>
              <a:r>
                <a:rPr lang="zh-TW" altLang="en-US" sz="2000" dirty="0" smtClean="0"/>
                <a:t>既有題</a:t>
              </a:r>
              <a:r>
                <a:rPr lang="zh-TW" altLang="en-US" sz="2000" dirty="0" smtClean="0"/>
                <a:t>型</a:t>
              </a:r>
              <a:endParaRPr lang="en-US" altLang="zh-TW" sz="2000" dirty="0"/>
            </a:p>
          </p:txBody>
        </p:sp>
      </p:grpSp>
    </p:spTree>
    <p:extLst>
      <p:ext uri="{BB962C8B-B14F-4D97-AF65-F5344CB8AC3E}">
        <p14:creationId xmlns:p14="http://schemas.microsoft.com/office/powerpoint/2010/main" val="3876907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3"/>
          </p:nvPr>
        </p:nvSpPr>
        <p:spPr>
          <a:xfrm>
            <a:off x="0" y="123478"/>
            <a:ext cx="9143999" cy="835746"/>
          </a:xfrm>
        </p:spPr>
        <p:txBody>
          <a:bodyPr/>
          <a:lstStyle/>
          <a:p>
            <a:r>
              <a:rPr lang="zh-TW" altLang="en-US" dirty="0" smtClean="0"/>
              <a:t>新增混合題型</a:t>
            </a:r>
            <a:endParaRPr lang="zh-TW" altLang="en-US" dirty="0"/>
          </a:p>
        </p:txBody>
      </p:sp>
      <p:sp>
        <p:nvSpPr>
          <p:cNvPr id="3" name="投影片編號版面配置區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3B10F-DBEB-4A5B-B300-B5D663FBB22B}" type="slidenum">
              <a:rPr kumimoji="0" lang="zh-TW" altLang="en-US" b="0" i="0" u="none" strike="noStrike" kern="1200" cap="none" spc="0" normalizeH="0" baseline="0" noProof="0" smtClean="0">
                <a:ln>
                  <a:noFill/>
                </a:ln>
                <a:solidFill>
                  <a:prstClr val="black">
                    <a:tint val="75000"/>
                  </a:prstClr>
                </a:solidFill>
                <a:effectLst/>
                <a:uLnTx/>
                <a:uFillTx/>
                <a:latin typeface="Times New Roman"/>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dirty="0">
              <a:ln>
                <a:noFill/>
              </a:ln>
              <a:solidFill>
                <a:prstClr val="black">
                  <a:tint val="75000"/>
                </a:prstClr>
              </a:solidFill>
              <a:effectLst/>
              <a:uLnTx/>
              <a:uFillTx/>
              <a:latin typeface="Times New Roman"/>
              <a:ea typeface="微軟正黑體"/>
              <a:cs typeface="+mn-cs"/>
            </a:endParaRPr>
          </a:p>
        </p:txBody>
      </p:sp>
      <p:sp>
        <p:nvSpPr>
          <p:cNvPr id="17" name="內容版面配置區 2"/>
          <p:cNvSpPr txBox="1">
            <a:spLocks/>
          </p:cNvSpPr>
          <p:nvPr/>
        </p:nvSpPr>
        <p:spPr>
          <a:xfrm>
            <a:off x="3880883" y="2265383"/>
            <a:ext cx="5208015" cy="9055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1200"/>
              </a:spcBef>
            </a:pPr>
            <a:r>
              <a:rPr lang="zh-TW" altLang="en-US" sz="2400" dirty="0" smtClean="0">
                <a:latin typeface="微軟正黑體" pitchFamily="34" charset="-120"/>
                <a:ea typeface="微軟正黑體" pitchFamily="34" charset="-120"/>
              </a:rPr>
              <a:t>以題組題為主，同時包含選擇題型與非選擇題型，可有不同形式。</a:t>
            </a:r>
            <a:endParaRPr lang="en-US" altLang="zh-TW" sz="2400" dirty="0">
              <a:latin typeface="微軟正黑體" pitchFamily="34" charset="-120"/>
              <a:ea typeface="微軟正黑體" pitchFamily="34" charset="-120"/>
            </a:endParaRPr>
          </a:p>
        </p:txBody>
      </p:sp>
      <p:grpSp>
        <p:nvGrpSpPr>
          <p:cNvPr id="33" name="群組 32"/>
          <p:cNvGrpSpPr/>
          <p:nvPr/>
        </p:nvGrpSpPr>
        <p:grpSpPr>
          <a:xfrm>
            <a:off x="718110" y="2265383"/>
            <a:ext cx="2652601" cy="857308"/>
            <a:chOff x="851996" y="1061760"/>
            <a:chExt cx="2023054" cy="2520000"/>
          </a:xfrm>
          <a:noFill/>
        </p:grpSpPr>
        <p:sp>
          <p:nvSpPr>
            <p:cNvPr id="34" name="橢圓 4"/>
            <p:cNvSpPr>
              <a:spLocks noChangeAspect="1"/>
            </p:cNvSpPr>
            <p:nvPr/>
          </p:nvSpPr>
          <p:spPr>
            <a:xfrm>
              <a:off x="851996" y="1061760"/>
              <a:ext cx="2023054" cy="2520000"/>
            </a:xfrm>
            <a:prstGeom prst="roundRect">
              <a:avLst/>
            </a:prstGeom>
            <a:grpFill/>
            <a:ln w="28575">
              <a:solidFill>
                <a:srgbClr val="5C415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400"/>
            </a:p>
          </p:txBody>
        </p:sp>
        <p:sp>
          <p:nvSpPr>
            <p:cNvPr id="35" name="文字方塊 34"/>
            <p:cNvSpPr txBox="1"/>
            <p:nvPr/>
          </p:nvSpPr>
          <p:spPr>
            <a:xfrm>
              <a:off x="1053600" y="1317271"/>
              <a:ext cx="1619846" cy="1937246"/>
            </a:xfrm>
            <a:prstGeom prst="roundRect">
              <a:avLst/>
            </a:prstGeom>
            <a:grpFill/>
            <a:ln w="28575">
              <a:noFill/>
            </a:ln>
          </p:spPr>
          <p:txBody>
            <a:bodyPr wrap="square" rtlCol="0">
              <a:spAutoFit/>
            </a:bodyPr>
            <a:lstStyle/>
            <a:p>
              <a:r>
                <a:rPr lang="zh-TW" altLang="en-US" sz="3600" b="1" dirty="0" smtClean="0">
                  <a:solidFill>
                    <a:srgbClr val="5C415D"/>
                  </a:solidFill>
                </a:rPr>
                <a:t>混合題</a:t>
              </a:r>
              <a:r>
                <a:rPr lang="zh-TW" altLang="en-US" sz="3600" b="1" dirty="0">
                  <a:solidFill>
                    <a:srgbClr val="5C415D"/>
                  </a:solidFill>
                </a:rPr>
                <a:t>型</a:t>
              </a:r>
            </a:p>
          </p:txBody>
        </p:sp>
      </p:grpSp>
      <p:grpSp>
        <p:nvGrpSpPr>
          <p:cNvPr id="36" name="群組 35"/>
          <p:cNvGrpSpPr/>
          <p:nvPr/>
        </p:nvGrpSpPr>
        <p:grpSpPr>
          <a:xfrm>
            <a:off x="718110" y="4034636"/>
            <a:ext cx="2885439" cy="772704"/>
            <a:chOff x="851996" y="1061760"/>
            <a:chExt cx="2023054" cy="2520000"/>
          </a:xfrm>
        </p:grpSpPr>
        <p:sp>
          <p:nvSpPr>
            <p:cNvPr id="37" name="橢圓 4"/>
            <p:cNvSpPr>
              <a:spLocks noChangeAspect="1"/>
            </p:cNvSpPr>
            <p:nvPr/>
          </p:nvSpPr>
          <p:spPr>
            <a:xfrm>
              <a:off x="851996" y="1061760"/>
              <a:ext cx="2023054" cy="2520000"/>
            </a:xfrm>
            <a:prstGeom prst="roundRect">
              <a:avLst/>
            </a:prstGeom>
            <a:noFill/>
            <a:ln w="28575">
              <a:solidFill>
                <a:srgbClr val="5C415D"/>
              </a:solid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400"/>
            </a:p>
          </p:txBody>
        </p:sp>
        <p:sp>
          <p:nvSpPr>
            <p:cNvPr id="38" name="文字方塊 37"/>
            <p:cNvSpPr txBox="1"/>
            <p:nvPr/>
          </p:nvSpPr>
          <p:spPr>
            <a:xfrm>
              <a:off x="962546" y="1160661"/>
              <a:ext cx="1912504" cy="2051766"/>
            </a:xfrm>
            <a:prstGeom prst="roundRect">
              <a:avLst/>
            </a:prstGeom>
            <a:noFill/>
            <a:ln w="28575">
              <a:noFill/>
            </a:ln>
          </p:spPr>
          <p:txBody>
            <a:bodyPr wrap="square" rtlCol="0">
              <a:spAutoFit/>
            </a:bodyPr>
            <a:lstStyle/>
            <a:p>
              <a:r>
                <a:rPr lang="zh-TW" altLang="en-US" sz="3600" b="1" dirty="0" smtClean="0">
                  <a:solidFill>
                    <a:srgbClr val="5C415D"/>
                  </a:solidFill>
                </a:rPr>
                <a:t>新式答題卷</a:t>
              </a:r>
              <a:endParaRPr lang="zh-TW" altLang="en-US" sz="3600" b="1" dirty="0">
                <a:solidFill>
                  <a:srgbClr val="5C415D"/>
                </a:solidFill>
              </a:endParaRPr>
            </a:p>
          </p:txBody>
        </p:sp>
      </p:grpSp>
      <p:sp>
        <p:nvSpPr>
          <p:cNvPr id="39" name="內容版面配置區 2"/>
          <p:cNvSpPr txBox="1">
            <a:spLocks/>
          </p:cNvSpPr>
          <p:nvPr/>
        </p:nvSpPr>
        <p:spPr>
          <a:xfrm>
            <a:off x="3880883" y="3973280"/>
            <a:ext cx="4593266" cy="895416"/>
          </a:xfrm>
          <a:prstGeom prst="rect">
            <a:avLst/>
          </a:prstGeom>
        </p:spPr>
        <p:txBody>
          <a:bodyPr>
            <a:noAutofit/>
          </a:bodyPr>
          <a:lstStyle>
            <a:defPPr>
              <a:defRPr lang="zh-TW"/>
            </a:defPPr>
            <a:lvl1pPr marL="228600" indent="-228600">
              <a:lnSpc>
                <a:spcPts val="3000"/>
              </a:lnSpc>
              <a:spcBef>
                <a:spcPts val="1200"/>
              </a:spcBef>
              <a:buFont typeface="Arial" panose="020B0604020202020204" pitchFamily="34" charset="0"/>
              <a:buChar char="•"/>
              <a:defRPr sz="2400">
                <a:latin typeface="微軟正黑體" pitchFamily="34" charset="-120"/>
                <a:ea typeface="微軟正黑體" pitchFamily="34" charset="-12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TW" altLang="en-US" dirty="0" smtClean="0"/>
              <a:t>一</a:t>
            </a:r>
            <a:r>
              <a:rPr lang="zh-TW" altLang="en-US" dirty="0"/>
              <a:t>張新式答題卷可同時作答選擇題與非選擇題</a:t>
            </a:r>
          </a:p>
        </p:txBody>
      </p:sp>
    </p:spTree>
    <p:extLst>
      <p:ext uri="{BB962C8B-B14F-4D97-AF65-F5344CB8AC3E}">
        <p14:creationId xmlns:p14="http://schemas.microsoft.com/office/powerpoint/2010/main" val="4056124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4893" y="303216"/>
            <a:ext cx="7188039" cy="692299"/>
          </a:xfrm>
        </p:spPr>
        <p:txBody>
          <a:bodyPr>
            <a:normAutofit fontScale="90000"/>
          </a:bodyPr>
          <a:lstStyle/>
          <a:p>
            <a:r>
              <a:rPr lang="zh-TW" altLang="en-US" sz="3600" dirty="0" smtClean="0">
                <a:latin typeface="+mn-ea"/>
                <a:ea typeface="+mn-ea"/>
              </a:rPr>
              <a:t>混合題型示例：</a:t>
            </a:r>
            <a:r>
              <a:rPr lang="en-US" altLang="zh-TW" sz="3600" dirty="0" smtClean="0">
                <a:latin typeface="+mn-ea"/>
                <a:ea typeface="+mn-ea"/>
              </a:rPr>
              <a:t>107</a:t>
            </a:r>
            <a:r>
              <a:rPr lang="zh-TW" altLang="zh-TW" sz="3600" dirty="0">
                <a:latin typeface="+mn-ea"/>
                <a:ea typeface="+mn-ea"/>
              </a:rPr>
              <a:t>年</a:t>
            </a:r>
            <a:r>
              <a:rPr lang="zh-TW" altLang="en-US" sz="3600" dirty="0">
                <a:latin typeface="+mn-ea"/>
                <a:ea typeface="+mn-ea"/>
              </a:rPr>
              <a:t>數學</a:t>
            </a:r>
            <a:r>
              <a:rPr lang="zh-TW" altLang="zh-TW" sz="3600" dirty="0">
                <a:latin typeface="+mn-ea"/>
                <a:ea typeface="+mn-ea"/>
              </a:rPr>
              <a:t>研究</a:t>
            </a:r>
            <a:r>
              <a:rPr lang="zh-TW" altLang="en-US" sz="3600" dirty="0">
                <a:latin typeface="+mn-ea"/>
                <a:ea typeface="+mn-ea"/>
              </a:rPr>
              <a:t>試題</a:t>
            </a:r>
            <a:endParaRPr lang="zh-TW" altLang="zh-TW" sz="3600" dirty="0">
              <a:latin typeface="+mn-ea"/>
              <a:ea typeface="+mn-ea"/>
            </a:endParaRPr>
          </a:p>
        </p:txBody>
      </p:sp>
      <p:sp>
        <p:nvSpPr>
          <p:cNvPr id="4" name="投影片編號版面配置區 3"/>
          <p:cNvSpPr>
            <a:spLocks noGrp="1"/>
          </p:cNvSpPr>
          <p:nvPr>
            <p:ph type="sldNum" sz="quarter" idx="12"/>
          </p:nvPr>
        </p:nvSpPr>
        <p:spPr/>
        <p:txBody>
          <a:bodyPr/>
          <a:lstStyle/>
          <a:p>
            <a:fld id="{FF6C1DCA-8CCC-4FB1-BE9E-0BAC43FFE9C3}" type="slidenum">
              <a:rPr lang="en-US" altLang="zh-TW" smtClean="0"/>
              <a:pPr/>
              <a:t>8</a:t>
            </a:fld>
            <a:endParaRPr lang="en-US" altLang="zh-TW" dirty="0"/>
          </a:p>
        </p:txBody>
      </p:sp>
      <p:sp>
        <p:nvSpPr>
          <p:cNvPr id="27" name="文字方塊 26"/>
          <p:cNvSpPr txBox="1"/>
          <p:nvPr/>
        </p:nvSpPr>
        <p:spPr>
          <a:xfrm>
            <a:off x="638175" y="1199050"/>
            <a:ext cx="7920880" cy="1631216"/>
          </a:xfrm>
          <a:prstGeom prst="rect">
            <a:avLst/>
          </a:prstGeom>
          <a:noFill/>
        </p:spPr>
        <p:txBody>
          <a:bodyPr wrap="square" rtlCol="0">
            <a:spAutoFit/>
          </a:bodyPr>
          <a:lstStyle/>
          <a:p>
            <a:r>
              <a:rPr lang="zh-TW" altLang="zh-TW" sz="2000" dirty="0"/>
              <a:t>某國際服飾品牌計畫在</a:t>
            </a:r>
            <a:r>
              <a:rPr lang="en-US" altLang="zh-TW" sz="2000" dirty="0"/>
              <a:t> </a:t>
            </a:r>
            <a:r>
              <a:rPr lang="zh-TW" altLang="zh-TW" sz="2000" dirty="0"/>
              <a:t>六個城市設立門市。成立之初，準備在六個城市共設立</a:t>
            </a:r>
            <a:r>
              <a:rPr lang="en-US" altLang="zh-TW" sz="2000" dirty="0"/>
              <a:t>15</a:t>
            </a:r>
            <a:r>
              <a:rPr lang="zh-TW" altLang="zh-TW" sz="2000" dirty="0"/>
              <a:t>間分店，每個城市至少有兩家分店；為使各家分店之間能夠迅速調貨，要求在</a:t>
            </a:r>
            <a:r>
              <a:rPr lang="zh-TW" altLang="zh-TW" sz="2000" b="1" u="sng" dirty="0"/>
              <a:t>不同城市中</a:t>
            </a:r>
            <a:r>
              <a:rPr lang="zh-TW" altLang="zh-TW" sz="2000" dirty="0"/>
              <a:t>，任意兩家分店之間必須設置一條快遞路線；同城市的分店則不需要設置快遞路線。假設初期規劃</a:t>
            </a:r>
            <a:r>
              <a:rPr lang="en-US" altLang="zh-TW" sz="2000" dirty="0"/>
              <a:t>15</a:t>
            </a:r>
            <a:r>
              <a:rPr lang="zh-TW" altLang="zh-TW" sz="2000" dirty="0"/>
              <a:t>間分店的分布如下表：</a:t>
            </a:r>
            <a:endParaRPr lang="zh-TW" altLang="en-US" sz="2000" dirty="0"/>
          </a:p>
        </p:txBody>
      </p:sp>
      <p:graphicFrame>
        <p:nvGraphicFramePr>
          <p:cNvPr id="28" name="表格 27"/>
          <p:cNvGraphicFramePr>
            <a:graphicFrameLocks noGrp="1"/>
          </p:cNvGraphicFramePr>
          <p:nvPr>
            <p:extLst/>
          </p:nvPr>
        </p:nvGraphicFramePr>
        <p:xfrm>
          <a:off x="1403649" y="2936053"/>
          <a:ext cx="6120681" cy="852987"/>
        </p:xfrm>
        <a:graphic>
          <a:graphicData uri="http://schemas.openxmlformats.org/drawingml/2006/table">
            <a:tbl>
              <a:tblPr firstRow="1" firstCol="1" bandRow="1">
                <a:tableStyleId>{5C22544A-7EE6-4342-B048-85BDC9FD1C3A}</a:tableStyleId>
              </a:tblPr>
              <a:tblGrid>
                <a:gridCol w="875133">
                  <a:extLst>
                    <a:ext uri="{9D8B030D-6E8A-4147-A177-3AD203B41FA5}">
                      <a16:colId xmlns:a16="http://schemas.microsoft.com/office/drawing/2014/main" val="20000"/>
                    </a:ext>
                  </a:extLst>
                </a:gridCol>
                <a:gridCol w="874383">
                  <a:extLst>
                    <a:ext uri="{9D8B030D-6E8A-4147-A177-3AD203B41FA5}">
                      <a16:colId xmlns:a16="http://schemas.microsoft.com/office/drawing/2014/main" val="20001"/>
                    </a:ext>
                  </a:extLst>
                </a:gridCol>
                <a:gridCol w="873633">
                  <a:extLst>
                    <a:ext uri="{9D8B030D-6E8A-4147-A177-3AD203B41FA5}">
                      <a16:colId xmlns:a16="http://schemas.microsoft.com/office/drawing/2014/main" val="20002"/>
                    </a:ext>
                  </a:extLst>
                </a:gridCol>
                <a:gridCol w="874383">
                  <a:extLst>
                    <a:ext uri="{9D8B030D-6E8A-4147-A177-3AD203B41FA5}">
                      <a16:colId xmlns:a16="http://schemas.microsoft.com/office/drawing/2014/main" val="20003"/>
                    </a:ext>
                  </a:extLst>
                </a:gridCol>
                <a:gridCol w="874383">
                  <a:extLst>
                    <a:ext uri="{9D8B030D-6E8A-4147-A177-3AD203B41FA5}">
                      <a16:colId xmlns:a16="http://schemas.microsoft.com/office/drawing/2014/main" val="20004"/>
                    </a:ext>
                  </a:extLst>
                </a:gridCol>
                <a:gridCol w="874383">
                  <a:extLst>
                    <a:ext uri="{9D8B030D-6E8A-4147-A177-3AD203B41FA5}">
                      <a16:colId xmlns:a16="http://schemas.microsoft.com/office/drawing/2014/main" val="20005"/>
                    </a:ext>
                  </a:extLst>
                </a:gridCol>
                <a:gridCol w="874383">
                  <a:extLst>
                    <a:ext uri="{9D8B030D-6E8A-4147-A177-3AD203B41FA5}">
                      <a16:colId xmlns:a16="http://schemas.microsoft.com/office/drawing/2014/main" val="20006"/>
                    </a:ext>
                  </a:extLst>
                </a:gridCol>
              </a:tblGrid>
              <a:tr h="320332">
                <a:tc>
                  <a:txBody>
                    <a:bodyPr/>
                    <a:lstStyle/>
                    <a:p>
                      <a:pPr algn="ctr" fontAlgn="base">
                        <a:lnSpc>
                          <a:spcPts val="1800"/>
                        </a:lnSpc>
                        <a:spcAft>
                          <a:spcPts val="0"/>
                        </a:spcAft>
                      </a:pPr>
                      <a:r>
                        <a:rPr lang="zh-TW" sz="1800" b="0" kern="0" spc="100" dirty="0">
                          <a:solidFill>
                            <a:schemeClr val="tx1"/>
                          </a:solidFill>
                          <a:effectLst/>
                        </a:rPr>
                        <a:t>城市</a:t>
                      </a:r>
                      <a:endParaRPr lang="zh-TW" sz="20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800"/>
                        </a:lnSpc>
                        <a:spcAft>
                          <a:spcPts val="0"/>
                        </a:spcAft>
                      </a:pPr>
                      <a:r>
                        <a:rPr lang="en-US" altLang="zh-TW" sz="1800" b="0" kern="0" spc="100" dirty="0">
                          <a:solidFill>
                            <a:schemeClr val="tx1"/>
                          </a:solidFill>
                          <a:effectLst/>
                          <a:latin typeface="Times New Roman"/>
                          <a:ea typeface="新細明體"/>
                        </a:rPr>
                        <a:t>A</a:t>
                      </a:r>
                      <a:endParaRPr lang="en-US" sz="1800" b="0" kern="0" spc="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800"/>
                        </a:lnSpc>
                        <a:spcAft>
                          <a:spcPts val="0"/>
                        </a:spcAft>
                      </a:pPr>
                      <a:r>
                        <a:rPr lang="en-US" altLang="zh-TW" sz="1800" b="0" kern="0" spc="100" dirty="0">
                          <a:solidFill>
                            <a:schemeClr val="tx1"/>
                          </a:solidFill>
                          <a:effectLst/>
                          <a:latin typeface="Times New Roman"/>
                          <a:ea typeface="新細明體"/>
                        </a:rPr>
                        <a:t>B</a:t>
                      </a:r>
                      <a:endParaRPr lang="en-US" sz="1800" b="0" kern="0" spc="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800"/>
                        </a:lnSpc>
                        <a:spcAft>
                          <a:spcPts val="0"/>
                        </a:spcAft>
                      </a:pPr>
                      <a:r>
                        <a:rPr lang="en-US" altLang="zh-TW" sz="1800" b="0" kern="0" spc="100" dirty="0">
                          <a:solidFill>
                            <a:schemeClr val="tx1"/>
                          </a:solidFill>
                          <a:effectLst/>
                          <a:latin typeface="Times New Roman"/>
                          <a:ea typeface="新細明體"/>
                        </a:rPr>
                        <a:t>C</a:t>
                      </a:r>
                      <a:endParaRPr lang="en-US" sz="1800" b="0" kern="0" spc="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800"/>
                        </a:lnSpc>
                        <a:spcAft>
                          <a:spcPts val="0"/>
                        </a:spcAft>
                      </a:pPr>
                      <a:r>
                        <a:rPr lang="zh-TW" altLang="en-US" sz="1800" b="0" kern="0" spc="100" dirty="0">
                          <a:solidFill>
                            <a:schemeClr val="tx1"/>
                          </a:solidFill>
                          <a:effectLst/>
                          <a:latin typeface="Times New Roman"/>
                          <a:ea typeface="新細明體"/>
                        </a:rPr>
                        <a:t>Ｄ</a:t>
                      </a:r>
                      <a:endParaRPr lang="en-US" sz="1800" b="0" kern="0" spc="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800"/>
                        </a:lnSpc>
                        <a:spcAft>
                          <a:spcPts val="0"/>
                        </a:spcAft>
                      </a:pPr>
                      <a:r>
                        <a:rPr lang="zh-TW" altLang="en-US" sz="1800" b="0" kern="0" spc="100" dirty="0">
                          <a:solidFill>
                            <a:schemeClr val="tx1"/>
                          </a:solidFill>
                          <a:effectLst/>
                          <a:latin typeface="Times New Roman"/>
                          <a:ea typeface="新細明體"/>
                        </a:rPr>
                        <a:t>Ｅ</a:t>
                      </a:r>
                      <a:endParaRPr lang="en-US" sz="1800" b="0" kern="0" spc="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800"/>
                        </a:lnSpc>
                        <a:spcAft>
                          <a:spcPts val="0"/>
                        </a:spcAft>
                      </a:pPr>
                      <a:r>
                        <a:rPr lang="zh-TW" altLang="en-US" sz="1800" b="0" kern="0" spc="100" dirty="0">
                          <a:solidFill>
                            <a:schemeClr val="tx1"/>
                          </a:solidFill>
                          <a:effectLst/>
                          <a:latin typeface="Times New Roman"/>
                          <a:ea typeface="新細明體"/>
                        </a:rPr>
                        <a:t>Ｆ</a:t>
                      </a:r>
                      <a:endParaRPr lang="en-US" sz="1800" b="0" kern="0" spc="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2655">
                <a:tc>
                  <a:txBody>
                    <a:bodyPr/>
                    <a:lstStyle/>
                    <a:p>
                      <a:pPr algn="ctr" fontAlgn="base">
                        <a:lnSpc>
                          <a:spcPts val="1800"/>
                        </a:lnSpc>
                        <a:spcAft>
                          <a:spcPts val="0"/>
                        </a:spcAft>
                      </a:pPr>
                      <a:r>
                        <a:rPr lang="zh-TW" sz="1800" b="0" kern="0" spc="100">
                          <a:solidFill>
                            <a:schemeClr val="tx1"/>
                          </a:solidFill>
                          <a:effectLst/>
                        </a:rPr>
                        <a:t>分店數</a:t>
                      </a:r>
                      <a:endParaRPr lang="zh-TW" sz="2000" b="0" kern="10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800"/>
                        </a:lnSpc>
                        <a:spcAft>
                          <a:spcPts val="0"/>
                        </a:spcAft>
                      </a:pPr>
                      <a:r>
                        <a:rPr lang="en-US" sz="1800" b="0" kern="0" spc="100">
                          <a:solidFill>
                            <a:schemeClr val="tx1"/>
                          </a:solidFill>
                          <a:effectLst/>
                        </a:rPr>
                        <a:t>3</a:t>
                      </a:r>
                      <a:endParaRPr lang="zh-TW" sz="2000" b="0" kern="10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800"/>
                        </a:lnSpc>
                        <a:spcAft>
                          <a:spcPts val="0"/>
                        </a:spcAft>
                      </a:pPr>
                      <a:r>
                        <a:rPr lang="en-US" sz="1800" b="0" kern="0" spc="100" dirty="0">
                          <a:solidFill>
                            <a:schemeClr val="tx1"/>
                          </a:solidFill>
                          <a:effectLst/>
                        </a:rPr>
                        <a:t>3</a:t>
                      </a:r>
                      <a:endParaRPr lang="zh-TW" sz="20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800"/>
                        </a:lnSpc>
                        <a:spcAft>
                          <a:spcPts val="0"/>
                        </a:spcAft>
                      </a:pPr>
                      <a:r>
                        <a:rPr lang="en-US" sz="1800" b="0" kern="0" spc="100" dirty="0">
                          <a:solidFill>
                            <a:schemeClr val="tx1"/>
                          </a:solidFill>
                          <a:effectLst/>
                        </a:rPr>
                        <a:t>2</a:t>
                      </a:r>
                      <a:endParaRPr lang="zh-TW" sz="20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800"/>
                        </a:lnSpc>
                        <a:spcAft>
                          <a:spcPts val="0"/>
                        </a:spcAft>
                      </a:pPr>
                      <a:r>
                        <a:rPr lang="en-US" sz="1800" b="0" kern="0" spc="100">
                          <a:solidFill>
                            <a:schemeClr val="tx1"/>
                          </a:solidFill>
                          <a:effectLst/>
                        </a:rPr>
                        <a:t>2</a:t>
                      </a:r>
                      <a:endParaRPr lang="zh-TW" sz="2000" b="0" kern="10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800"/>
                        </a:lnSpc>
                        <a:spcAft>
                          <a:spcPts val="0"/>
                        </a:spcAft>
                      </a:pPr>
                      <a:r>
                        <a:rPr lang="en-US" sz="1800" b="0" kern="0" spc="100">
                          <a:solidFill>
                            <a:schemeClr val="tx1"/>
                          </a:solidFill>
                          <a:effectLst/>
                        </a:rPr>
                        <a:t>2</a:t>
                      </a:r>
                      <a:endParaRPr lang="zh-TW" sz="2000" b="0" kern="10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1800"/>
                        </a:lnSpc>
                        <a:spcAft>
                          <a:spcPts val="0"/>
                        </a:spcAft>
                      </a:pPr>
                      <a:r>
                        <a:rPr lang="en-US" sz="1800" b="0" kern="0" spc="100" dirty="0">
                          <a:solidFill>
                            <a:schemeClr val="tx1"/>
                          </a:solidFill>
                          <a:effectLst/>
                        </a:rPr>
                        <a:t>3</a:t>
                      </a:r>
                      <a:endParaRPr lang="zh-TW" sz="2000" b="0" kern="100" dirty="0">
                        <a:solidFill>
                          <a:schemeClr val="tx1"/>
                        </a:solidFill>
                        <a:effectLst/>
                        <a:latin typeface="Times New Roman"/>
                        <a:ea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5" name="文字方塊 34"/>
          <p:cNvSpPr txBox="1"/>
          <p:nvPr/>
        </p:nvSpPr>
        <p:spPr>
          <a:xfrm>
            <a:off x="694712" y="4010288"/>
            <a:ext cx="7864343" cy="1938992"/>
          </a:xfrm>
          <a:prstGeom prst="rect">
            <a:avLst/>
          </a:prstGeom>
          <a:noFill/>
        </p:spPr>
        <p:txBody>
          <a:bodyPr wrap="square" rtlCol="0">
            <a:spAutoFit/>
          </a:bodyPr>
          <a:lstStyle/>
          <a:p>
            <a:r>
              <a:rPr lang="en-US" altLang="zh-TW" sz="2000" dirty="0"/>
              <a:t>1. </a:t>
            </a:r>
            <a:r>
              <a:rPr lang="zh-TW" altLang="zh-TW" sz="2000" dirty="0"/>
              <a:t>試問共需要幾條快遞路線？</a:t>
            </a:r>
          </a:p>
          <a:p>
            <a:r>
              <a:rPr lang="zh-TW" altLang="en-US" sz="2000" dirty="0"/>
              <a:t>    </a:t>
            </a:r>
            <a:r>
              <a:rPr lang="en-US" altLang="zh-TW" sz="2000" dirty="0"/>
              <a:t>(1) 210</a:t>
            </a:r>
            <a:r>
              <a:rPr lang="zh-TW" altLang="en-US" sz="2000" dirty="0"/>
              <a:t>   </a:t>
            </a:r>
            <a:r>
              <a:rPr lang="en-US" altLang="zh-TW" sz="2000" dirty="0"/>
              <a:t>(2) 186</a:t>
            </a:r>
            <a:r>
              <a:rPr lang="zh-TW" altLang="en-US" sz="2000" dirty="0"/>
              <a:t>   </a:t>
            </a:r>
            <a:r>
              <a:rPr lang="en-US" altLang="zh-TW" sz="2000" dirty="0"/>
              <a:t>(3) 105</a:t>
            </a:r>
            <a:r>
              <a:rPr lang="zh-TW" altLang="en-US" sz="2000" dirty="0"/>
              <a:t>   </a:t>
            </a:r>
            <a:r>
              <a:rPr lang="en-US" altLang="zh-TW" sz="2000" dirty="0"/>
              <a:t>(4) 93</a:t>
            </a:r>
            <a:r>
              <a:rPr lang="zh-TW" altLang="en-US" sz="2000" dirty="0"/>
              <a:t>   </a:t>
            </a:r>
            <a:r>
              <a:rPr lang="en-US" altLang="zh-TW" sz="2000" dirty="0"/>
              <a:t>(5) 62</a:t>
            </a:r>
            <a:endParaRPr lang="zh-TW" altLang="zh-TW" sz="2000" dirty="0"/>
          </a:p>
          <a:p>
            <a:r>
              <a:rPr lang="en-US" altLang="zh-TW" sz="2000" dirty="0"/>
              <a:t> </a:t>
            </a:r>
            <a:endParaRPr lang="zh-TW" altLang="zh-TW" sz="2000" dirty="0"/>
          </a:p>
          <a:p>
            <a:pPr marL="269875" indent="-269875"/>
            <a:r>
              <a:rPr lang="en-US" altLang="zh-TW" sz="2000" dirty="0"/>
              <a:t>2. </a:t>
            </a:r>
            <a:r>
              <a:rPr lang="zh-TW" altLang="zh-TW" sz="2000" dirty="0"/>
              <a:t>承上題，因業績良好，總公司打算展店；計畫在六個城市共設立</a:t>
            </a:r>
            <a:r>
              <a:rPr lang="en-US" altLang="zh-TW" sz="2000" dirty="0"/>
              <a:t>21</a:t>
            </a:r>
            <a:r>
              <a:rPr lang="zh-TW" altLang="zh-TW" sz="2000" dirty="0"/>
              <a:t>間分店，每個城市至少有三家分店；試問：最少需要幾條快遞路線？</a:t>
            </a:r>
            <a:r>
              <a:rPr lang="en-US" altLang="zh-TW" sz="2000" dirty="0"/>
              <a:t>(</a:t>
            </a:r>
            <a:r>
              <a:rPr lang="zh-TW" altLang="zh-TW" sz="2000" dirty="0"/>
              <a:t>非選</a:t>
            </a:r>
            <a:r>
              <a:rPr lang="en-US" altLang="zh-TW" sz="2000" dirty="0"/>
              <a:t>)</a:t>
            </a:r>
            <a:endParaRPr lang="zh-TW" altLang="en-US" sz="2000" dirty="0"/>
          </a:p>
        </p:txBody>
      </p:sp>
      <p:grpSp>
        <p:nvGrpSpPr>
          <p:cNvPr id="7" name="群組 6"/>
          <p:cNvGrpSpPr/>
          <p:nvPr/>
        </p:nvGrpSpPr>
        <p:grpSpPr>
          <a:xfrm>
            <a:off x="457200" y="500808"/>
            <a:ext cx="4981575" cy="393700"/>
            <a:chOff x="718617" y="671736"/>
            <a:chExt cx="4981575" cy="393700"/>
          </a:xfrm>
        </p:grpSpPr>
        <p:sp>
          <p:nvSpPr>
            <p:cNvPr id="8" name="Line 4"/>
            <p:cNvSpPr>
              <a:spLocks noChangeShapeType="1"/>
            </p:cNvSpPr>
            <p:nvPr/>
          </p:nvSpPr>
          <p:spPr bwMode="black">
            <a:xfrm>
              <a:off x="899592" y="1052736"/>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9" name="Group 94"/>
            <p:cNvGrpSpPr>
              <a:grpSpLocks/>
            </p:cNvGrpSpPr>
            <p:nvPr/>
          </p:nvGrpSpPr>
          <p:grpSpPr bwMode="auto">
            <a:xfrm>
              <a:off x="718617" y="671736"/>
              <a:ext cx="393700" cy="393700"/>
              <a:chOff x="2543" y="1006"/>
              <a:chExt cx="416" cy="416"/>
            </a:xfrm>
          </p:grpSpPr>
          <p:sp>
            <p:nvSpPr>
              <p:cNvPr id="10"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zh-TW" altLang="en-US"/>
              </a:p>
            </p:txBody>
          </p:sp>
          <p:grpSp>
            <p:nvGrpSpPr>
              <p:cNvPr id="11" name="Group 53"/>
              <p:cNvGrpSpPr>
                <a:grpSpLocks/>
              </p:cNvGrpSpPr>
              <p:nvPr/>
            </p:nvGrpSpPr>
            <p:grpSpPr bwMode="auto">
              <a:xfrm rot="-2288454">
                <a:off x="2578" y="1034"/>
                <a:ext cx="348" cy="356"/>
                <a:chOff x="887" y="2040"/>
                <a:chExt cx="433" cy="422"/>
              </a:xfrm>
            </p:grpSpPr>
            <p:pic>
              <p:nvPicPr>
                <p:cNvPr id="13" name="Picture 5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55"/>
                <p:cNvSpPr>
                  <a:spLocks noChangeArrowheads="1"/>
                </p:cNvSpPr>
                <p:nvPr/>
              </p:nvSpPr>
              <p:spPr bwMode="gray">
                <a:xfrm>
                  <a:off x="887" y="2040"/>
                  <a:ext cx="433"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15" name="Picture 5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57"/>
              <p:cNvPicPr>
                <a:picLocks noChangeAspect="1" noChangeArrowheads="1"/>
              </p:cNvPicPr>
              <p:nvPr/>
            </p:nvPicPr>
            <p:blipFill>
              <a:blip r:embed="rId5"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6" name="矩形 15"/>
          <p:cNvSpPr/>
          <p:nvPr/>
        </p:nvSpPr>
        <p:spPr>
          <a:xfrm>
            <a:off x="652632" y="6047497"/>
            <a:ext cx="5452334" cy="24622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zh-TW" altLang="en-US" sz="1000" b="1" spc="100" dirty="0">
                <a:solidFill>
                  <a:schemeClr val="accent5">
                    <a:lumMod val="75000"/>
                  </a:schemeClr>
                </a:solidFill>
              </a:rPr>
              <a:t>＃本試題為研究測試專用，仍需經評估與調整，尚非為大考中心正式考試之確定型式。</a:t>
            </a:r>
          </a:p>
        </p:txBody>
      </p:sp>
    </p:spTree>
    <p:extLst>
      <p:ext uri="{BB962C8B-B14F-4D97-AF65-F5344CB8AC3E}">
        <p14:creationId xmlns:p14="http://schemas.microsoft.com/office/powerpoint/2010/main" val="770949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509" y="266885"/>
            <a:ext cx="7028653" cy="692299"/>
          </a:xfrm>
        </p:spPr>
        <p:txBody>
          <a:bodyPr>
            <a:normAutofit fontScale="90000"/>
          </a:bodyPr>
          <a:lstStyle/>
          <a:p>
            <a:r>
              <a:rPr lang="zh-TW" altLang="en-US" sz="3600" dirty="0">
                <a:latin typeface="+mn-ea"/>
              </a:rPr>
              <a:t>混合題型示例： </a:t>
            </a:r>
            <a:r>
              <a:rPr lang="en-US" altLang="zh-TW" sz="3600" dirty="0" smtClean="0">
                <a:latin typeface="+mn-ea"/>
                <a:ea typeface="+mn-ea"/>
              </a:rPr>
              <a:t>107</a:t>
            </a:r>
            <a:r>
              <a:rPr lang="zh-TW" altLang="zh-TW" sz="3600" dirty="0">
                <a:latin typeface="+mn-ea"/>
                <a:ea typeface="+mn-ea"/>
              </a:rPr>
              <a:t>年</a:t>
            </a:r>
            <a:r>
              <a:rPr lang="zh-TW" altLang="en-US" sz="3600" dirty="0">
                <a:latin typeface="+mn-ea"/>
                <a:ea typeface="+mn-ea"/>
              </a:rPr>
              <a:t>地理</a:t>
            </a:r>
            <a:r>
              <a:rPr lang="zh-TW" altLang="zh-TW" sz="3600" dirty="0">
                <a:latin typeface="+mn-ea"/>
                <a:ea typeface="+mn-ea"/>
              </a:rPr>
              <a:t>研究</a:t>
            </a:r>
            <a:r>
              <a:rPr lang="zh-TW" altLang="en-US" sz="3600" dirty="0">
                <a:latin typeface="+mn-ea"/>
                <a:ea typeface="+mn-ea"/>
              </a:rPr>
              <a:t>試題</a:t>
            </a:r>
            <a:endParaRPr lang="zh-TW" altLang="zh-TW" sz="3600" dirty="0">
              <a:latin typeface="+mn-ea"/>
              <a:ea typeface="+mn-ea"/>
            </a:endParaRPr>
          </a:p>
        </p:txBody>
      </p:sp>
      <p:sp>
        <p:nvSpPr>
          <p:cNvPr id="4" name="投影片編號版面配置區 3"/>
          <p:cNvSpPr>
            <a:spLocks noGrp="1"/>
          </p:cNvSpPr>
          <p:nvPr>
            <p:ph type="sldNum" sz="quarter" idx="12"/>
          </p:nvPr>
        </p:nvSpPr>
        <p:spPr/>
        <p:txBody>
          <a:bodyPr/>
          <a:lstStyle/>
          <a:p>
            <a:fld id="{FF6C1DCA-8CCC-4FB1-BE9E-0BAC43FFE9C3}" type="slidenum">
              <a:rPr lang="en-US" altLang="zh-TW" smtClean="0"/>
              <a:pPr/>
              <a:t>9</a:t>
            </a:fld>
            <a:endParaRPr lang="en-US" altLang="zh-TW" dirty="0"/>
          </a:p>
        </p:txBody>
      </p:sp>
      <p:grpSp>
        <p:nvGrpSpPr>
          <p:cNvPr id="7" name="群組 6"/>
          <p:cNvGrpSpPr/>
          <p:nvPr/>
        </p:nvGrpSpPr>
        <p:grpSpPr>
          <a:xfrm>
            <a:off x="457200" y="500808"/>
            <a:ext cx="4981575" cy="393700"/>
            <a:chOff x="718617" y="671736"/>
            <a:chExt cx="4981575" cy="393700"/>
          </a:xfrm>
        </p:grpSpPr>
        <p:sp>
          <p:nvSpPr>
            <p:cNvPr id="8" name="Line 4"/>
            <p:cNvSpPr>
              <a:spLocks noChangeShapeType="1"/>
            </p:cNvSpPr>
            <p:nvPr/>
          </p:nvSpPr>
          <p:spPr bwMode="black">
            <a:xfrm>
              <a:off x="899592" y="1052736"/>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9" name="Group 94"/>
            <p:cNvGrpSpPr>
              <a:grpSpLocks/>
            </p:cNvGrpSpPr>
            <p:nvPr/>
          </p:nvGrpSpPr>
          <p:grpSpPr bwMode="auto">
            <a:xfrm>
              <a:off x="718617" y="671736"/>
              <a:ext cx="393700" cy="393700"/>
              <a:chOff x="2543" y="1006"/>
              <a:chExt cx="416" cy="416"/>
            </a:xfrm>
          </p:grpSpPr>
          <p:sp>
            <p:nvSpPr>
              <p:cNvPr id="10" name="Oval 5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zh-TW" altLang="en-US"/>
              </a:p>
            </p:txBody>
          </p:sp>
          <p:grpSp>
            <p:nvGrpSpPr>
              <p:cNvPr id="11" name="Group 53"/>
              <p:cNvGrpSpPr>
                <a:grpSpLocks/>
              </p:cNvGrpSpPr>
              <p:nvPr/>
            </p:nvGrpSpPr>
            <p:grpSpPr bwMode="auto">
              <a:xfrm rot="-2288454">
                <a:off x="2578" y="1034"/>
                <a:ext cx="348" cy="356"/>
                <a:chOff x="887" y="2040"/>
                <a:chExt cx="433" cy="422"/>
              </a:xfrm>
            </p:grpSpPr>
            <p:pic>
              <p:nvPicPr>
                <p:cNvPr id="13" name="Picture 5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55"/>
                <p:cNvSpPr>
                  <a:spLocks noChangeArrowheads="1"/>
                </p:cNvSpPr>
                <p:nvPr/>
              </p:nvSpPr>
              <p:spPr bwMode="gray">
                <a:xfrm>
                  <a:off x="887" y="2040"/>
                  <a:ext cx="433"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15" name="Picture 5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57"/>
              <p:cNvPicPr>
                <a:picLocks noChangeAspect="1" noChangeArrowheads="1"/>
              </p:cNvPicPr>
              <p:nvPr/>
            </p:nvPicPr>
            <p:blipFill>
              <a:blip r:embed="rId5"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圖片 16"/>
          <p:cNvPicPr>
            <a:picLocks noChangeAspect="1"/>
          </p:cNvPicPr>
          <p:nvPr/>
        </p:nvPicPr>
        <p:blipFill rotWithShape="1">
          <a:blip r:embed="rId6" cstate="print"/>
          <a:srcRect l="1894" t="2006" r="953" b="2613"/>
          <a:stretch/>
        </p:blipFill>
        <p:spPr>
          <a:xfrm>
            <a:off x="755576" y="944973"/>
            <a:ext cx="7596000" cy="5436355"/>
          </a:xfrm>
          <a:prstGeom prst="rect">
            <a:avLst/>
          </a:prstGeom>
        </p:spPr>
      </p:pic>
      <p:sp>
        <p:nvSpPr>
          <p:cNvPr id="16" name="矩形 15"/>
          <p:cNvSpPr/>
          <p:nvPr/>
        </p:nvSpPr>
        <p:spPr>
          <a:xfrm>
            <a:off x="2907927" y="6531082"/>
            <a:ext cx="5408489" cy="25071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zh-TW" altLang="en-US" sz="1000" b="1" spc="100" dirty="0">
                <a:solidFill>
                  <a:schemeClr val="accent5">
                    <a:lumMod val="75000"/>
                  </a:schemeClr>
                </a:solidFill>
              </a:rPr>
              <a:t>＃本試題為研究測試專用，仍需經評估與調整，尚非為大考中心正式考試之確定型式。</a:t>
            </a:r>
          </a:p>
        </p:txBody>
      </p:sp>
    </p:spTree>
    <p:extLst>
      <p:ext uri="{BB962C8B-B14F-4D97-AF65-F5344CB8AC3E}">
        <p14:creationId xmlns:p14="http://schemas.microsoft.com/office/powerpoint/2010/main" val="922825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紫蘿蘭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自訂 1">
      <a:majorFont>
        <a:latin typeface="Times New Roman"/>
        <a:ea typeface="微軟正黑體"/>
        <a:cs typeface=""/>
      </a:majorFont>
      <a:minorFont>
        <a:latin typeface="Times New Roman"/>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3426</TotalTime>
  <Words>1499</Words>
  <Application>Microsoft Office PowerPoint</Application>
  <PresentationFormat>如螢幕大小 (4:3)</PresentationFormat>
  <Paragraphs>178</Paragraphs>
  <Slides>13</Slides>
  <Notes>11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13</vt:i4>
      </vt:variant>
    </vt:vector>
  </HeadingPairs>
  <TitlesOfParts>
    <vt:vector size="23" baseType="lpstr">
      <vt:lpstr>맑은 고딕</vt:lpstr>
      <vt:lpstr>微软雅黑</vt:lpstr>
      <vt:lpstr>宋体</vt:lpstr>
      <vt:lpstr>微軟正黑體</vt:lpstr>
      <vt:lpstr>新細明體</vt:lpstr>
      <vt:lpstr>Arial</vt:lpstr>
      <vt:lpstr>Calibri</vt:lpstr>
      <vt:lpstr>Times New Roman</vt:lpstr>
      <vt:lpstr>Wingdings</vt:lpstr>
      <vt:lpstr>自訂設計</vt:lpstr>
      <vt:lpstr>PowerPoint 簡報</vt:lpstr>
      <vt:lpstr>PowerPoint 簡報</vt:lpstr>
      <vt:lpstr>PowerPoint 簡報</vt:lpstr>
      <vt:lpstr>PowerPoint 簡報</vt:lpstr>
      <vt:lpstr>有關「素養導向命題」的思考與說明</vt:lpstr>
      <vt:lpstr>PowerPoint 簡報</vt:lpstr>
      <vt:lpstr>PowerPoint 簡報</vt:lpstr>
      <vt:lpstr>混合題型示例：107年數學研究試題</vt:lpstr>
      <vt:lpstr>混合題型示例： 107年地理研究試題</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408</cp:revision>
  <cp:lastPrinted>2019-07-15T01:15:11Z</cp:lastPrinted>
  <dcterms:created xsi:type="dcterms:W3CDTF">2019-05-24T05:20:23Z</dcterms:created>
  <dcterms:modified xsi:type="dcterms:W3CDTF">2019-08-28T01:40:30Z</dcterms:modified>
</cp:coreProperties>
</file>